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45" r:id="rId3"/>
    <p:sldId id="343" r:id="rId4"/>
    <p:sldId id="283" r:id="rId5"/>
    <p:sldId id="318" r:id="rId7"/>
    <p:sldId id="319" r:id="rId8"/>
    <p:sldId id="315" r:id="rId9"/>
    <p:sldId id="342" r:id="rId10"/>
    <p:sldId id="369" r:id="rId11"/>
    <p:sldId id="370" r:id="rId12"/>
    <p:sldId id="322" r:id="rId13"/>
    <p:sldId id="317" r:id="rId14"/>
    <p:sldId id="371" r:id="rId15"/>
    <p:sldId id="320" r:id="rId16"/>
    <p:sldId id="310" r:id="rId17"/>
    <p:sldId id="325" r:id="rId18"/>
    <p:sldId id="312" r:id="rId19"/>
    <p:sldId id="321" r:id="rId20"/>
    <p:sldId id="323" r:id="rId21"/>
    <p:sldId id="324" r:id="rId22"/>
    <p:sldId id="313" r:id="rId23"/>
    <p:sldId id="297" r:id="rId24"/>
    <p:sldId id="294" r:id="rId25"/>
    <p:sldId id="265" r:id="rId26"/>
    <p:sldId id="326" r:id="rId27"/>
    <p:sldId id="314" r:id="rId28"/>
    <p:sldId id="308" r:id="rId29"/>
    <p:sldId id="32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DB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-510" y="-96"/>
      </p:cViewPr>
      <p:guideLst>
        <p:guide orient="horz" pos="2160"/>
        <p:guide pos="37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8056"/>
          <c:y val="0.110666666666667"/>
          <c:w val="0.50554"/>
          <c:h val="0.668853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传统艺术行业工业总产值（百亿）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8.25</c:v>
                </c:pt>
                <c:pt idx="1">
                  <c:v>18.65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艺术品拍卖成交额（亿）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34</c:v>
                </c:pt>
                <c:pt idx="1">
                  <c:v>47.21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88037"/>
        <c:axId val="229915567"/>
      </c:barChart>
      <c:catAx>
        <c:axId val="3778803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29915567"/>
        <c:crosses val="autoZero"/>
        <c:auto val="1"/>
        <c:lblAlgn val="ctr"/>
        <c:lblOffset val="100"/>
        <c:noMultiLvlLbl val="0"/>
      </c:catAx>
      <c:valAx>
        <c:axId val="22991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78803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61439958186332"/>
          <c:y val="0.07813333333333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0382856396184503"/>
          <c:y val="0.224656146666667"/>
          <c:w val="0.564615183588135"/>
          <c:h val="0.57613333333333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城市家庭支出</c:v>
                </c:pt>
              </c:strCache>
            </c:strRef>
          </c:tx>
          <c:spPr/>
          <c:explosion val="0"/>
          <c:dPt>
            <c:idx val="0"/>
            <c:bubble3D val="0"/>
            <c:explosion val="6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文教娱乐支出</c:v>
                </c:pt>
                <c:pt idx="1">
                  <c:v>其他支出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0718672416045995"/>
          <c:y val="0.855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4A891-F9A3-44B5-B733-09602E748D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8.xml"/><Relationship Id="rId4" Type="http://schemas.openxmlformats.org/officeDocument/2006/relationships/image" Target="../media/image7.emf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9.xml"/><Relationship Id="rId4" Type="http://schemas.openxmlformats.org/officeDocument/2006/relationships/image" Target="../media/image7.emf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0.xml"/><Relationship Id="rId2" Type="http://schemas.openxmlformats.org/officeDocument/2006/relationships/image" Target="../media/image7.emf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1.xml"/><Relationship Id="rId2" Type="http://schemas.openxmlformats.org/officeDocument/2006/relationships/image" Target="../media/image7.emf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.xml"/><Relationship Id="rId3" Type="http://schemas.openxmlformats.org/officeDocument/2006/relationships/image" Target="../media/image18.png"/><Relationship Id="rId2" Type="http://schemas.openxmlformats.org/officeDocument/2006/relationships/image" Target="../media/image7.emf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7.emf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7.emf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emf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.xml"/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.xml"/><Relationship Id="rId2" Type="http://schemas.openxmlformats.org/officeDocument/2006/relationships/image" Target="../media/image7.emf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.xml"/><Relationship Id="rId4" Type="http://schemas.openxmlformats.org/officeDocument/2006/relationships/image" Target="../media/image7.emf"/><Relationship Id="rId3" Type="http://schemas.openxmlformats.org/officeDocument/2006/relationships/image" Target="../media/image9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5.xml"/><Relationship Id="rId2" Type="http://schemas.openxmlformats.org/officeDocument/2006/relationships/image" Target="../media/image7.emf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.xml"/><Relationship Id="rId2" Type="http://schemas.openxmlformats.org/officeDocument/2006/relationships/image" Target="../media/image8.png"/><Relationship Id="rId1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709930"/>
            <a:ext cx="9432925" cy="5305425"/>
          </a:xfrm>
          <a:prstGeom prst="rect">
            <a:avLst/>
          </a:prstGeom>
        </p:spPr>
      </p:pic>
      <p:pic>
        <p:nvPicPr>
          <p:cNvPr id="2" name="图片 1" descr="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90" y="709295"/>
            <a:ext cx="9422765" cy="5335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18495" y="303241"/>
            <a:ext cx="2741061" cy="4679328"/>
            <a:chOff x="3756025" y="1563688"/>
            <a:chExt cx="2741061" cy="4679328"/>
          </a:xfrm>
        </p:grpSpPr>
        <p:pic>
          <p:nvPicPr>
            <p:cNvPr id="3" name="图片 9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957638" y="3073400"/>
              <a:ext cx="1158875" cy="1160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图片 10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881438" y="1704975"/>
              <a:ext cx="1160462" cy="1160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空心弧 2"/>
            <p:cNvSpPr/>
            <p:nvPr/>
          </p:nvSpPr>
          <p:spPr bwMode="auto">
            <a:xfrm rot="5400000">
              <a:off x="3756025" y="1563688"/>
              <a:ext cx="1393825" cy="1393825"/>
            </a:xfrm>
            <a:custGeom>
              <a:avLst/>
              <a:gdLst>
                <a:gd name="T0" fmla="*/ 628567 w 1858963"/>
                <a:gd name="T1" fmla="*/ 1808905 h 1858963"/>
                <a:gd name="T2" fmla="*/ 22184 w 1858963"/>
                <a:gd name="T3" fmla="*/ 727619 h 1858963"/>
                <a:gd name="T4" fmla="*/ 1029817 w 1858963"/>
                <a:gd name="T5" fmla="*/ 5430 h 1858963"/>
                <a:gd name="T6" fmla="*/ 1858961 w 1858963"/>
                <a:gd name="T7" fmla="*/ 927060 h 1858963"/>
                <a:gd name="T8" fmla="*/ 1858960 w 1858963"/>
                <a:gd name="T9" fmla="*/ 927061 h 1858963"/>
                <a:gd name="T10" fmla="*/ 1029816 w 1858963"/>
                <a:gd name="T11" fmla="*/ 5431 h 1858963"/>
                <a:gd name="T12" fmla="*/ 22183 w 1858963"/>
                <a:gd name="T13" fmla="*/ 727620 h 1858963"/>
                <a:gd name="T14" fmla="*/ 628566 w 1858963"/>
                <a:gd name="T15" fmla="*/ 1808906 h 1858963"/>
                <a:gd name="T16" fmla="*/ 628567 w 1858963"/>
                <a:gd name="T17" fmla="*/ 1808905 h 18589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58963"/>
                <a:gd name="T28" fmla="*/ 0 h 1858963"/>
                <a:gd name="T29" fmla="*/ 1858963 w 1858963"/>
                <a:gd name="T30" fmla="*/ 1858963 h 18589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58963" h="1858963">
                  <a:moveTo>
                    <a:pt x="628567" y="1808905"/>
                  </a:moveTo>
                  <a:cubicBezTo>
                    <a:pt x="180492" y="1655586"/>
                    <a:pt x="-80667" y="1189895"/>
                    <a:pt x="22184" y="727619"/>
                  </a:cubicBezTo>
                  <a:cubicBezTo>
                    <a:pt x="125034" y="265343"/>
                    <a:pt x="559005" y="-45692"/>
                    <a:pt x="1029817" y="5430"/>
                  </a:cubicBezTo>
                  <a:cubicBezTo>
                    <a:pt x="1500629" y="56552"/>
                    <a:pt x="1857727" y="453482"/>
                    <a:pt x="1858961" y="927060"/>
                  </a:cubicBezTo>
                  <a:lnTo>
                    <a:pt x="1858960" y="927061"/>
                  </a:lnTo>
                  <a:cubicBezTo>
                    <a:pt x="1857727" y="453483"/>
                    <a:pt x="1500629" y="56553"/>
                    <a:pt x="1029816" y="5431"/>
                  </a:cubicBezTo>
                  <a:cubicBezTo>
                    <a:pt x="559004" y="-45691"/>
                    <a:pt x="125034" y="265344"/>
                    <a:pt x="22183" y="727620"/>
                  </a:cubicBezTo>
                  <a:cubicBezTo>
                    <a:pt x="-80667" y="1189896"/>
                    <a:pt x="180492" y="1655588"/>
                    <a:pt x="628566" y="1808906"/>
                  </a:cubicBezTo>
                  <a:lnTo>
                    <a:pt x="628567" y="1808905"/>
                  </a:ln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6" name="空心弧 47"/>
            <p:cNvSpPr/>
            <p:nvPr/>
          </p:nvSpPr>
          <p:spPr bwMode="auto">
            <a:xfrm rot="16200000" flipH="1">
              <a:off x="3779838" y="2957513"/>
              <a:ext cx="1393825" cy="1393825"/>
            </a:xfrm>
            <a:custGeom>
              <a:avLst/>
              <a:gdLst>
                <a:gd name="T0" fmla="*/ 0 w 1858963"/>
                <a:gd name="T1" fmla="*/ 929482 h 1858963"/>
                <a:gd name="T2" fmla="*/ 798445 w 1858963"/>
                <a:gd name="T3" fmla="*/ 9283 h 1858963"/>
                <a:gd name="T4" fmla="*/ 1822017 w 1858963"/>
                <a:gd name="T5" fmla="*/ 670026 h 1858963"/>
                <a:gd name="T6" fmla="*/ 1312175 w 1858963"/>
                <a:gd name="T7" fmla="*/ 1776526 h 1858963"/>
                <a:gd name="T8" fmla="*/ 1312174 w 1858963"/>
                <a:gd name="T9" fmla="*/ 1776525 h 1858963"/>
                <a:gd name="T10" fmla="*/ 1822016 w 1858963"/>
                <a:gd name="T11" fmla="*/ 670025 h 1858963"/>
                <a:gd name="T12" fmla="*/ 798444 w 1858963"/>
                <a:gd name="T13" fmla="*/ 9282 h 1858963"/>
                <a:gd name="T14" fmla="*/ -1 w 1858963"/>
                <a:gd name="T15" fmla="*/ 929481 h 1858963"/>
                <a:gd name="T16" fmla="*/ 0 w 1858963"/>
                <a:gd name="T17" fmla="*/ 929482 h 18589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58963"/>
                <a:gd name="T28" fmla="*/ 0 h 1858963"/>
                <a:gd name="T29" fmla="*/ 1858963 w 1858963"/>
                <a:gd name="T30" fmla="*/ 1858963 h 18589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58963" h="1858963">
                  <a:moveTo>
                    <a:pt x="0" y="929482"/>
                  </a:moveTo>
                  <a:cubicBezTo>
                    <a:pt x="0" y="466767"/>
                    <a:pt x="340351" y="74516"/>
                    <a:pt x="798445" y="9283"/>
                  </a:cubicBezTo>
                  <a:cubicBezTo>
                    <a:pt x="1256539" y="-55950"/>
                    <a:pt x="1692854" y="225703"/>
                    <a:pt x="1822017" y="670026"/>
                  </a:cubicBezTo>
                  <a:cubicBezTo>
                    <a:pt x="1951180" y="1114348"/>
                    <a:pt x="1733850" y="1586013"/>
                    <a:pt x="1312175" y="1776526"/>
                  </a:cubicBezTo>
                  <a:lnTo>
                    <a:pt x="1312174" y="1776525"/>
                  </a:lnTo>
                  <a:cubicBezTo>
                    <a:pt x="1733849" y="1586013"/>
                    <a:pt x="1951179" y="1114348"/>
                    <a:pt x="1822016" y="670025"/>
                  </a:cubicBezTo>
                  <a:cubicBezTo>
                    <a:pt x="1692853" y="225703"/>
                    <a:pt x="1256538" y="-55951"/>
                    <a:pt x="798444" y="9282"/>
                  </a:cubicBezTo>
                  <a:cubicBezTo>
                    <a:pt x="340350" y="74515"/>
                    <a:pt x="-1" y="466766"/>
                    <a:pt x="-1" y="929481"/>
                  </a:cubicBezTo>
                  <a:lnTo>
                    <a:pt x="0" y="929482"/>
                  </a:ln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7" name="Freeform 67"/>
            <p:cNvSpPr>
              <a:spLocks noChangeAspect="1" noEditPoints="1"/>
            </p:cNvSpPr>
            <p:nvPr/>
          </p:nvSpPr>
          <p:spPr bwMode="auto">
            <a:xfrm>
              <a:off x="4179888" y="3346450"/>
              <a:ext cx="609600" cy="593725"/>
            </a:xfrm>
            <a:custGeom>
              <a:avLst/>
              <a:gdLst>
                <a:gd name="T0" fmla="*/ 30 w 67"/>
                <a:gd name="T1" fmla="*/ 44 h 65"/>
                <a:gd name="T2" fmla="*/ 18 w 67"/>
                <a:gd name="T3" fmla="*/ 56 h 65"/>
                <a:gd name="T4" fmla="*/ 14 w 67"/>
                <a:gd name="T5" fmla="*/ 56 h 65"/>
                <a:gd name="T6" fmla="*/ 14 w 67"/>
                <a:gd name="T7" fmla="*/ 56 h 65"/>
                <a:gd name="T8" fmla="*/ 13 w 67"/>
                <a:gd name="T9" fmla="*/ 51 h 65"/>
                <a:gd name="T10" fmla="*/ 26 w 67"/>
                <a:gd name="T11" fmla="*/ 39 h 65"/>
                <a:gd name="T12" fmla="*/ 22 w 67"/>
                <a:gd name="T13" fmla="*/ 34 h 65"/>
                <a:gd name="T14" fmla="*/ 9 w 67"/>
                <a:gd name="T15" fmla="*/ 47 h 65"/>
                <a:gd name="T16" fmla="*/ 6 w 67"/>
                <a:gd name="T17" fmla="*/ 48 h 65"/>
                <a:gd name="T18" fmla="*/ 8 w 67"/>
                <a:gd name="T19" fmla="*/ 61 h 65"/>
                <a:gd name="T20" fmla="*/ 8 w 67"/>
                <a:gd name="T21" fmla="*/ 61 h 65"/>
                <a:gd name="T22" fmla="*/ 21 w 67"/>
                <a:gd name="T23" fmla="*/ 62 h 65"/>
                <a:gd name="T24" fmla="*/ 22 w 67"/>
                <a:gd name="T25" fmla="*/ 60 h 65"/>
                <a:gd name="T26" fmla="*/ 34 w 67"/>
                <a:gd name="T27" fmla="*/ 48 h 65"/>
                <a:gd name="T28" fmla="*/ 30 w 67"/>
                <a:gd name="T29" fmla="*/ 44 h 65"/>
                <a:gd name="T30" fmla="*/ 28 w 67"/>
                <a:gd name="T31" fmla="*/ 22 h 65"/>
                <a:gd name="T32" fmla="*/ 58 w 67"/>
                <a:gd name="T33" fmla="*/ 50 h 65"/>
                <a:gd name="T34" fmla="*/ 58 w 67"/>
                <a:gd name="T35" fmla="*/ 61 h 65"/>
                <a:gd name="T36" fmla="*/ 58 w 67"/>
                <a:gd name="T37" fmla="*/ 61 h 65"/>
                <a:gd name="T38" fmla="*/ 48 w 67"/>
                <a:gd name="T39" fmla="*/ 61 h 65"/>
                <a:gd name="T40" fmla="*/ 21 w 67"/>
                <a:gd name="T41" fmla="*/ 29 h 65"/>
                <a:gd name="T42" fmla="*/ 11 w 67"/>
                <a:gd name="T43" fmla="*/ 31 h 65"/>
                <a:gd name="T44" fmla="*/ 0 w 67"/>
                <a:gd name="T45" fmla="*/ 16 h 65"/>
                <a:gd name="T46" fmla="*/ 3 w 67"/>
                <a:gd name="T47" fmla="*/ 13 h 65"/>
                <a:gd name="T48" fmla="*/ 11 w 67"/>
                <a:gd name="T49" fmla="*/ 21 h 65"/>
                <a:gd name="T50" fmla="*/ 17 w 67"/>
                <a:gd name="T51" fmla="*/ 18 h 65"/>
                <a:gd name="T52" fmla="*/ 20 w 67"/>
                <a:gd name="T53" fmla="*/ 12 h 65"/>
                <a:gd name="T54" fmla="*/ 13 w 67"/>
                <a:gd name="T55" fmla="*/ 3 h 65"/>
                <a:gd name="T56" fmla="*/ 15 w 67"/>
                <a:gd name="T57" fmla="*/ 0 h 65"/>
                <a:gd name="T58" fmla="*/ 30 w 67"/>
                <a:gd name="T59" fmla="*/ 12 h 65"/>
                <a:gd name="T60" fmla="*/ 28 w 67"/>
                <a:gd name="T61" fmla="*/ 22 h 65"/>
                <a:gd name="T62" fmla="*/ 60 w 67"/>
                <a:gd name="T63" fmla="*/ 3 h 65"/>
                <a:gd name="T64" fmla="*/ 51 w 67"/>
                <a:gd name="T65" fmla="*/ 8 h 65"/>
                <a:gd name="T66" fmla="*/ 52 w 67"/>
                <a:gd name="T67" fmla="*/ 12 h 65"/>
                <a:gd name="T68" fmla="*/ 38 w 67"/>
                <a:gd name="T69" fmla="*/ 27 h 65"/>
                <a:gd name="T70" fmla="*/ 42 w 67"/>
                <a:gd name="T71" fmla="*/ 31 h 65"/>
                <a:gd name="T72" fmla="*/ 57 w 67"/>
                <a:gd name="T73" fmla="*/ 17 h 65"/>
                <a:gd name="T74" fmla="*/ 61 w 67"/>
                <a:gd name="T75" fmla="*/ 18 h 65"/>
                <a:gd name="T76" fmla="*/ 67 w 67"/>
                <a:gd name="T77" fmla="*/ 9 h 65"/>
                <a:gd name="T78" fmla="*/ 63 w 67"/>
                <a:gd name="T79" fmla="*/ 6 h 65"/>
                <a:gd name="T80" fmla="*/ 60 w 67"/>
                <a:gd name="T81" fmla="*/ 3 h 6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7"/>
                <a:gd name="T124" fmla="*/ 0 h 65"/>
                <a:gd name="T125" fmla="*/ 67 w 67"/>
                <a:gd name="T126" fmla="*/ 65 h 6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7" h="65">
                  <a:moveTo>
                    <a:pt x="30" y="44"/>
                  </a:moveTo>
                  <a:cubicBezTo>
                    <a:pt x="18" y="56"/>
                    <a:pt x="18" y="56"/>
                    <a:pt x="18" y="56"/>
                  </a:cubicBezTo>
                  <a:cubicBezTo>
                    <a:pt x="17" y="57"/>
                    <a:pt x="15" y="57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2" y="54"/>
                    <a:pt x="12" y="52"/>
                    <a:pt x="13" y="51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8" y="48"/>
                    <a:pt x="7" y="48"/>
                    <a:pt x="6" y="48"/>
                  </a:cubicBezTo>
                  <a:cubicBezTo>
                    <a:pt x="3" y="51"/>
                    <a:pt x="4" y="57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2" y="65"/>
                    <a:pt x="18" y="65"/>
                    <a:pt x="21" y="62"/>
                  </a:cubicBezTo>
                  <a:cubicBezTo>
                    <a:pt x="21" y="61"/>
                    <a:pt x="21" y="60"/>
                    <a:pt x="22" y="6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4"/>
                    <a:pt x="30" y="44"/>
                    <a:pt x="30" y="44"/>
                  </a:cubicBezTo>
                  <a:close/>
                  <a:moveTo>
                    <a:pt x="28" y="22"/>
                  </a:moveTo>
                  <a:cubicBezTo>
                    <a:pt x="58" y="50"/>
                    <a:pt x="58" y="50"/>
                    <a:pt x="58" y="50"/>
                  </a:cubicBezTo>
                  <a:cubicBezTo>
                    <a:pt x="61" y="53"/>
                    <a:pt x="61" y="58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6" y="63"/>
                    <a:pt x="51" y="64"/>
                    <a:pt x="48" y="6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8" y="31"/>
                    <a:pt x="15" y="32"/>
                    <a:pt x="11" y="3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6"/>
                    <a:pt x="30" y="19"/>
                    <a:pt x="28" y="22"/>
                  </a:cubicBezTo>
                  <a:close/>
                  <a:moveTo>
                    <a:pt x="60" y="3"/>
                  </a:moveTo>
                  <a:cubicBezTo>
                    <a:pt x="51" y="8"/>
                    <a:pt x="51" y="8"/>
                    <a:pt x="51" y="8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3" y="6"/>
                    <a:pt x="63" y="6"/>
                    <a:pt x="63" y="6"/>
                  </a:cubicBezTo>
                  <a:lnTo>
                    <a:pt x="6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8" name="Freeform 58"/>
            <p:cNvSpPr>
              <a:spLocks noChangeAspect="1" noEditPoints="1"/>
            </p:cNvSpPr>
            <p:nvPr/>
          </p:nvSpPr>
          <p:spPr bwMode="auto">
            <a:xfrm>
              <a:off x="4029075" y="1982788"/>
              <a:ext cx="739775" cy="593725"/>
            </a:xfrm>
            <a:custGeom>
              <a:avLst/>
              <a:gdLst>
                <a:gd name="T0" fmla="*/ 72 w 81"/>
                <a:gd name="T1" fmla="*/ 5 h 65"/>
                <a:gd name="T2" fmla="*/ 81 w 81"/>
                <a:gd name="T3" fmla="*/ 41 h 65"/>
                <a:gd name="T4" fmla="*/ 34 w 81"/>
                <a:gd name="T5" fmla="*/ 50 h 65"/>
                <a:gd name="T6" fmla="*/ 34 w 81"/>
                <a:gd name="T7" fmla="*/ 5 h 65"/>
                <a:gd name="T8" fmla="*/ 10 w 81"/>
                <a:gd name="T9" fmla="*/ 60 h 65"/>
                <a:gd name="T10" fmla="*/ 23 w 81"/>
                <a:gd name="T11" fmla="*/ 60 h 65"/>
                <a:gd name="T12" fmla="*/ 22 w 81"/>
                <a:gd name="T13" fmla="*/ 56 h 65"/>
                <a:gd name="T14" fmla="*/ 22 w 81"/>
                <a:gd name="T15" fmla="*/ 53 h 65"/>
                <a:gd name="T16" fmla="*/ 15 w 81"/>
                <a:gd name="T17" fmla="*/ 49 h 65"/>
                <a:gd name="T18" fmla="*/ 19 w 81"/>
                <a:gd name="T19" fmla="*/ 0 h 65"/>
                <a:gd name="T20" fmla="*/ 31 w 81"/>
                <a:gd name="T21" fmla="*/ 4 h 65"/>
                <a:gd name="T22" fmla="*/ 27 w 81"/>
                <a:gd name="T23" fmla="*/ 53 h 65"/>
                <a:gd name="T24" fmla="*/ 25 w 81"/>
                <a:gd name="T25" fmla="*/ 55 h 65"/>
                <a:gd name="T26" fmla="*/ 17 w 81"/>
                <a:gd name="T27" fmla="*/ 65 h 65"/>
                <a:gd name="T28" fmla="*/ 10 w 81"/>
                <a:gd name="T29" fmla="*/ 35 h 65"/>
                <a:gd name="T30" fmla="*/ 41 w 81"/>
                <a:gd name="T31" fmla="*/ 12 h 65"/>
                <a:gd name="T32" fmla="*/ 68 w 81"/>
                <a:gd name="T33" fmla="*/ 20 h 65"/>
                <a:gd name="T34" fmla="*/ 41 w 81"/>
                <a:gd name="T35" fmla="*/ 12 h 65"/>
                <a:gd name="T36" fmla="*/ 70 w 81"/>
                <a:gd name="T37" fmla="*/ 42 h 65"/>
                <a:gd name="T38" fmla="*/ 76 w 81"/>
                <a:gd name="T39" fmla="*/ 35 h 65"/>
                <a:gd name="T40" fmla="*/ 72 w 81"/>
                <a:gd name="T41" fmla="*/ 30 h 65"/>
                <a:gd name="T42" fmla="*/ 75 w 81"/>
                <a:gd name="T43" fmla="*/ 32 h 65"/>
                <a:gd name="T44" fmla="*/ 72 w 81"/>
                <a:gd name="T45" fmla="*/ 30 h 65"/>
                <a:gd name="T46" fmla="*/ 72 w 81"/>
                <a:gd name="T47" fmla="*/ 26 h 65"/>
                <a:gd name="T48" fmla="*/ 75 w 81"/>
                <a:gd name="T49" fmla="*/ 25 h 65"/>
                <a:gd name="T50" fmla="*/ 72 w 81"/>
                <a:gd name="T51" fmla="*/ 19 h 65"/>
                <a:gd name="T52" fmla="*/ 75 w 81"/>
                <a:gd name="T53" fmla="*/ 21 h 65"/>
                <a:gd name="T54" fmla="*/ 72 w 81"/>
                <a:gd name="T55" fmla="*/ 19 h 65"/>
                <a:gd name="T56" fmla="*/ 72 w 81"/>
                <a:gd name="T57" fmla="*/ 15 h 65"/>
                <a:gd name="T58" fmla="*/ 75 w 81"/>
                <a:gd name="T59" fmla="*/ 14 h 65"/>
                <a:gd name="T60" fmla="*/ 63 w 81"/>
                <a:gd name="T61" fmla="*/ 38 h 65"/>
                <a:gd name="T62" fmla="*/ 67 w 81"/>
                <a:gd name="T63" fmla="*/ 40 h 65"/>
                <a:gd name="T64" fmla="*/ 63 w 81"/>
                <a:gd name="T65" fmla="*/ 38 h 65"/>
                <a:gd name="T66" fmla="*/ 63 w 81"/>
                <a:gd name="T67" fmla="*/ 33 h 65"/>
                <a:gd name="T68" fmla="*/ 67 w 81"/>
                <a:gd name="T69" fmla="*/ 31 h 65"/>
                <a:gd name="T70" fmla="*/ 63 w 81"/>
                <a:gd name="T71" fmla="*/ 24 h 65"/>
                <a:gd name="T72" fmla="*/ 67 w 81"/>
                <a:gd name="T73" fmla="*/ 26 h 65"/>
                <a:gd name="T74" fmla="*/ 63 w 81"/>
                <a:gd name="T75" fmla="*/ 24 h 65"/>
                <a:gd name="T76" fmla="*/ 56 w 81"/>
                <a:gd name="T77" fmla="*/ 39 h 65"/>
                <a:gd name="T78" fmla="*/ 61 w 81"/>
                <a:gd name="T79" fmla="*/ 39 h 65"/>
                <a:gd name="T80" fmla="*/ 51 w 81"/>
                <a:gd name="T81" fmla="*/ 37 h 65"/>
                <a:gd name="T82" fmla="*/ 51 w 81"/>
                <a:gd name="T83" fmla="*/ 41 h 65"/>
                <a:gd name="T84" fmla="*/ 51 w 81"/>
                <a:gd name="T85" fmla="*/ 37 h 65"/>
                <a:gd name="T86" fmla="*/ 42 w 81"/>
                <a:gd name="T87" fmla="*/ 39 h 65"/>
                <a:gd name="T88" fmla="*/ 46 w 81"/>
                <a:gd name="T89" fmla="*/ 39 h 65"/>
                <a:gd name="T90" fmla="*/ 58 w 81"/>
                <a:gd name="T91" fmla="*/ 30 h 65"/>
                <a:gd name="T92" fmla="*/ 58 w 81"/>
                <a:gd name="T93" fmla="*/ 34 h 65"/>
                <a:gd name="T94" fmla="*/ 58 w 81"/>
                <a:gd name="T95" fmla="*/ 30 h 65"/>
                <a:gd name="T96" fmla="*/ 49 w 81"/>
                <a:gd name="T97" fmla="*/ 32 h 65"/>
                <a:gd name="T98" fmla="*/ 53 w 81"/>
                <a:gd name="T99" fmla="*/ 32 h 65"/>
                <a:gd name="T100" fmla="*/ 44 w 81"/>
                <a:gd name="T101" fmla="*/ 30 h 65"/>
                <a:gd name="T102" fmla="*/ 44 w 81"/>
                <a:gd name="T103" fmla="*/ 34 h 65"/>
                <a:gd name="T104" fmla="*/ 44 w 81"/>
                <a:gd name="T105" fmla="*/ 30 h 65"/>
                <a:gd name="T106" fmla="*/ 56 w 81"/>
                <a:gd name="T107" fmla="*/ 25 h 65"/>
                <a:gd name="T108" fmla="*/ 61 w 81"/>
                <a:gd name="T109" fmla="*/ 25 h 65"/>
                <a:gd name="T110" fmla="*/ 51 w 81"/>
                <a:gd name="T111" fmla="*/ 23 h 65"/>
                <a:gd name="T112" fmla="*/ 51 w 81"/>
                <a:gd name="T113" fmla="*/ 27 h 65"/>
                <a:gd name="T114" fmla="*/ 51 w 81"/>
                <a:gd name="T115" fmla="*/ 23 h 65"/>
                <a:gd name="T116" fmla="*/ 42 w 81"/>
                <a:gd name="T117" fmla="*/ 25 h 65"/>
                <a:gd name="T118" fmla="*/ 46 w 81"/>
                <a:gd name="T119" fmla="*/ 25 h 6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1"/>
                <a:gd name="T181" fmla="*/ 0 h 65"/>
                <a:gd name="T182" fmla="*/ 81 w 81"/>
                <a:gd name="T183" fmla="*/ 65 h 6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1" h="65">
                  <a:moveTo>
                    <a:pt x="34" y="5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77" y="5"/>
                    <a:pt x="81" y="9"/>
                    <a:pt x="81" y="14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6"/>
                    <a:pt x="77" y="50"/>
                    <a:pt x="72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49"/>
                    <a:pt x="34" y="49"/>
                  </a:cubicBezTo>
                  <a:cubicBezTo>
                    <a:pt x="34" y="5"/>
                    <a:pt x="34" y="5"/>
                    <a:pt x="34" y="5"/>
                  </a:cubicBezTo>
                  <a:close/>
                  <a:moveTo>
                    <a:pt x="13" y="37"/>
                  </a:moveTo>
                  <a:cubicBezTo>
                    <a:pt x="4" y="50"/>
                    <a:pt x="6" y="57"/>
                    <a:pt x="10" y="60"/>
                  </a:cubicBezTo>
                  <a:cubicBezTo>
                    <a:pt x="12" y="61"/>
                    <a:pt x="15" y="62"/>
                    <a:pt x="17" y="62"/>
                  </a:cubicBezTo>
                  <a:cubicBezTo>
                    <a:pt x="19" y="62"/>
                    <a:pt x="22" y="61"/>
                    <a:pt x="23" y="60"/>
                  </a:cubicBezTo>
                  <a:cubicBezTo>
                    <a:pt x="23" y="59"/>
                    <a:pt x="23" y="58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7" y="53"/>
                    <a:pt x="15" y="51"/>
                    <a:pt x="15" y="4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2"/>
                    <a:pt x="17" y="0"/>
                    <a:pt x="1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1"/>
                    <a:pt x="29" y="53"/>
                    <a:pt x="27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8" y="57"/>
                    <a:pt x="27" y="60"/>
                    <a:pt x="25" y="62"/>
                  </a:cubicBezTo>
                  <a:cubicBezTo>
                    <a:pt x="24" y="64"/>
                    <a:pt x="21" y="65"/>
                    <a:pt x="17" y="65"/>
                  </a:cubicBezTo>
                  <a:cubicBezTo>
                    <a:pt x="14" y="65"/>
                    <a:pt x="11" y="65"/>
                    <a:pt x="8" y="63"/>
                  </a:cubicBezTo>
                  <a:cubicBezTo>
                    <a:pt x="2" y="59"/>
                    <a:pt x="0" y="51"/>
                    <a:pt x="10" y="35"/>
                  </a:cubicBezTo>
                  <a:cubicBezTo>
                    <a:pt x="13" y="37"/>
                    <a:pt x="13" y="37"/>
                    <a:pt x="13" y="37"/>
                  </a:cubicBezTo>
                  <a:close/>
                  <a:moveTo>
                    <a:pt x="41" y="12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41" y="12"/>
                    <a:pt x="41" y="12"/>
                    <a:pt x="41" y="12"/>
                  </a:cubicBezTo>
                  <a:close/>
                  <a:moveTo>
                    <a:pt x="70" y="35"/>
                  </a:moveTo>
                  <a:cubicBezTo>
                    <a:pt x="70" y="42"/>
                    <a:pt x="70" y="42"/>
                    <a:pt x="70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72" y="30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2" y="30"/>
                    <a:pt x="72" y="30"/>
                    <a:pt x="72" y="30"/>
                  </a:cubicBezTo>
                  <a:close/>
                  <a:moveTo>
                    <a:pt x="72" y="25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2" y="25"/>
                    <a:pt x="72" y="25"/>
                    <a:pt x="72" y="25"/>
                  </a:cubicBezTo>
                  <a:close/>
                  <a:moveTo>
                    <a:pt x="72" y="19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2" y="19"/>
                    <a:pt x="72" y="19"/>
                    <a:pt x="72" y="19"/>
                  </a:cubicBezTo>
                  <a:close/>
                  <a:moveTo>
                    <a:pt x="72" y="14"/>
                  </a:moveTo>
                  <a:cubicBezTo>
                    <a:pt x="72" y="15"/>
                    <a:pt x="72" y="15"/>
                    <a:pt x="72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63" y="38"/>
                  </a:moveTo>
                  <a:cubicBezTo>
                    <a:pt x="63" y="40"/>
                    <a:pt x="63" y="40"/>
                    <a:pt x="63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63" y="31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3" y="24"/>
                  </a:moveTo>
                  <a:cubicBezTo>
                    <a:pt x="63" y="26"/>
                    <a:pt x="63" y="26"/>
                    <a:pt x="63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3" y="24"/>
                    <a:pt x="63" y="24"/>
                    <a:pt x="63" y="24"/>
                  </a:cubicBezTo>
                  <a:close/>
                  <a:moveTo>
                    <a:pt x="58" y="37"/>
                  </a:moveTo>
                  <a:cubicBezTo>
                    <a:pt x="57" y="37"/>
                    <a:pt x="56" y="38"/>
                    <a:pt x="56" y="39"/>
                  </a:cubicBezTo>
                  <a:cubicBezTo>
                    <a:pt x="56" y="40"/>
                    <a:pt x="57" y="41"/>
                    <a:pt x="58" y="41"/>
                  </a:cubicBezTo>
                  <a:cubicBezTo>
                    <a:pt x="60" y="41"/>
                    <a:pt x="61" y="40"/>
                    <a:pt x="61" y="39"/>
                  </a:cubicBezTo>
                  <a:cubicBezTo>
                    <a:pt x="61" y="38"/>
                    <a:pt x="60" y="37"/>
                    <a:pt x="58" y="37"/>
                  </a:cubicBezTo>
                  <a:close/>
                  <a:moveTo>
                    <a:pt x="51" y="37"/>
                  </a:moveTo>
                  <a:cubicBezTo>
                    <a:pt x="50" y="37"/>
                    <a:pt x="49" y="38"/>
                    <a:pt x="49" y="39"/>
                  </a:cubicBezTo>
                  <a:cubicBezTo>
                    <a:pt x="49" y="40"/>
                    <a:pt x="50" y="41"/>
                    <a:pt x="51" y="41"/>
                  </a:cubicBezTo>
                  <a:cubicBezTo>
                    <a:pt x="52" y="41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lose/>
                  <a:moveTo>
                    <a:pt x="44" y="37"/>
                  </a:moveTo>
                  <a:cubicBezTo>
                    <a:pt x="43" y="37"/>
                    <a:pt x="42" y="38"/>
                    <a:pt x="42" y="39"/>
                  </a:cubicBezTo>
                  <a:cubicBezTo>
                    <a:pt x="42" y="40"/>
                    <a:pt x="43" y="41"/>
                    <a:pt x="44" y="41"/>
                  </a:cubicBezTo>
                  <a:cubicBezTo>
                    <a:pt x="45" y="41"/>
                    <a:pt x="46" y="40"/>
                    <a:pt x="46" y="39"/>
                  </a:cubicBezTo>
                  <a:cubicBezTo>
                    <a:pt x="46" y="38"/>
                    <a:pt x="45" y="37"/>
                    <a:pt x="44" y="37"/>
                  </a:cubicBezTo>
                  <a:close/>
                  <a:moveTo>
                    <a:pt x="58" y="30"/>
                  </a:moveTo>
                  <a:cubicBezTo>
                    <a:pt x="57" y="30"/>
                    <a:pt x="56" y="31"/>
                    <a:pt x="56" y="32"/>
                  </a:cubicBezTo>
                  <a:cubicBezTo>
                    <a:pt x="56" y="33"/>
                    <a:pt x="57" y="34"/>
                    <a:pt x="58" y="34"/>
                  </a:cubicBezTo>
                  <a:cubicBezTo>
                    <a:pt x="60" y="34"/>
                    <a:pt x="61" y="33"/>
                    <a:pt x="61" y="32"/>
                  </a:cubicBezTo>
                  <a:cubicBezTo>
                    <a:pt x="61" y="31"/>
                    <a:pt x="60" y="30"/>
                    <a:pt x="58" y="30"/>
                  </a:cubicBezTo>
                  <a:close/>
                  <a:moveTo>
                    <a:pt x="51" y="30"/>
                  </a:moveTo>
                  <a:cubicBezTo>
                    <a:pt x="50" y="30"/>
                    <a:pt x="49" y="31"/>
                    <a:pt x="49" y="32"/>
                  </a:cubicBezTo>
                  <a:cubicBezTo>
                    <a:pt x="49" y="33"/>
                    <a:pt x="50" y="34"/>
                    <a:pt x="51" y="34"/>
                  </a:cubicBezTo>
                  <a:cubicBezTo>
                    <a:pt x="52" y="34"/>
                    <a:pt x="53" y="33"/>
                    <a:pt x="53" y="32"/>
                  </a:cubicBezTo>
                  <a:cubicBezTo>
                    <a:pt x="53" y="31"/>
                    <a:pt x="52" y="30"/>
                    <a:pt x="51" y="30"/>
                  </a:cubicBezTo>
                  <a:close/>
                  <a:moveTo>
                    <a:pt x="44" y="30"/>
                  </a:moveTo>
                  <a:cubicBezTo>
                    <a:pt x="43" y="30"/>
                    <a:pt x="42" y="31"/>
                    <a:pt x="42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4"/>
                    <a:pt x="46" y="33"/>
                    <a:pt x="46" y="32"/>
                  </a:cubicBezTo>
                  <a:cubicBezTo>
                    <a:pt x="46" y="31"/>
                    <a:pt x="45" y="30"/>
                    <a:pt x="44" y="30"/>
                  </a:cubicBezTo>
                  <a:close/>
                  <a:moveTo>
                    <a:pt x="58" y="23"/>
                  </a:moveTo>
                  <a:cubicBezTo>
                    <a:pt x="57" y="23"/>
                    <a:pt x="56" y="24"/>
                    <a:pt x="56" y="25"/>
                  </a:cubicBezTo>
                  <a:cubicBezTo>
                    <a:pt x="56" y="26"/>
                    <a:pt x="57" y="27"/>
                    <a:pt x="58" y="27"/>
                  </a:cubicBezTo>
                  <a:cubicBezTo>
                    <a:pt x="60" y="27"/>
                    <a:pt x="61" y="26"/>
                    <a:pt x="61" y="25"/>
                  </a:cubicBezTo>
                  <a:cubicBezTo>
                    <a:pt x="61" y="24"/>
                    <a:pt x="60" y="23"/>
                    <a:pt x="58" y="23"/>
                  </a:cubicBezTo>
                  <a:close/>
                  <a:moveTo>
                    <a:pt x="51" y="23"/>
                  </a:moveTo>
                  <a:cubicBezTo>
                    <a:pt x="50" y="23"/>
                    <a:pt x="49" y="24"/>
                    <a:pt x="49" y="25"/>
                  </a:cubicBezTo>
                  <a:cubicBezTo>
                    <a:pt x="49" y="26"/>
                    <a:pt x="50" y="27"/>
                    <a:pt x="51" y="27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3" y="24"/>
                    <a:pt x="52" y="23"/>
                    <a:pt x="51" y="23"/>
                  </a:cubicBezTo>
                  <a:close/>
                  <a:moveTo>
                    <a:pt x="44" y="23"/>
                  </a:moveTo>
                  <a:cubicBezTo>
                    <a:pt x="43" y="23"/>
                    <a:pt x="42" y="24"/>
                    <a:pt x="42" y="25"/>
                  </a:cubicBezTo>
                  <a:cubicBezTo>
                    <a:pt x="42" y="26"/>
                    <a:pt x="43" y="27"/>
                    <a:pt x="44" y="27"/>
                  </a:cubicBezTo>
                  <a:cubicBezTo>
                    <a:pt x="45" y="27"/>
                    <a:pt x="46" y="26"/>
                    <a:pt x="46" y="25"/>
                  </a:cubicBezTo>
                  <a:cubicBezTo>
                    <a:pt x="46" y="24"/>
                    <a:pt x="45" y="23"/>
                    <a:pt x="44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9" name="图片 9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281061" y="4965078"/>
              <a:ext cx="1158875" cy="1160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10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204861" y="3596653"/>
              <a:ext cx="1160462" cy="1160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空心弧 2"/>
            <p:cNvSpPr/>
            <p:nvPr/>
          </p:nvSpPr>
          <p:spPr bwMode="auto">
            <a:xfrm rot="5400000">
              <a:off x="5079448" y="3455366"/>
              <a:ext cx="1393825" cy="1393825"/>
            </a:xfrm>
            <a:custGeom>
              <a:avLst/>
              <a:gdLst>
                <a:gd name="T0" fmla="*/ 628567 w 1858963"/>
                <a:gd name="T1" fmla="*/ 1808905 h 1858963"/>
                <a:gd name="T2" fmla="*/ 22184 w 1858963"/>
                <a:gd name="T3" fmla="*/ 727619 h 1858963"/>
                <a:gd name="T4" fmla="*/ 1029817 w 1858963"/>
                <a:gd name="T5" fmla="*/ 5430 h 1858963"/>
                <a:gd name="T6" fmla="*/ 1858961 w 1858963"/>
                <a:gd name="T7" fmla="*/ 927060 h 1858963"/>
                <a:gd name="T8" fmla="*/ 1858960 w 1858963"/>
                <a:gd name="T9" fmla="*/ 927061 h 1858963"/>
                <a:gd name="T10" fmla="*/ 1029816 w 1858963"/>
                <a:gd name="T11" fmla="*/ 5431 h 1858963"/>
                <a:gd name="T12" fmla="*/ 22183 w 1858963"/>
                <a:gd name="T13" fmla="*/ 727620 h 1858963"/>
                <a:gd name="T14" fmla="*/ 628566 w 1858963"/>
                <a:gd name="T15" fmla="*/ 1808906 h 1858963"/>
                <a:gd name="T16" fmla="*/ 628567 w 1858963"/>
                <a:gd name="T17" fmla="*/ 1808905 h 18589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58963"/>
                <a:gd name="T28" fmla="*/ 0 h 1858963"/>
                <a:gd name="T29" fmla="*/ 1858963 w 1858963"/>
                <a:gd name="T30" fmla="*/ 1858963 h 18589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58963" h="1858963">
                  <a:moveTo>
                    <a:pt x="628567" y="1808905"/>
                  </a:moveTo>
                  <a:cubicBezTo>
                    <a:pt x="180492" y="1655586"/>
                    <a:pt x="-80667" y="1189895"/>
                    <a:pt x="22184" y="727619"/>
                  </a:cubicBezTo>
                  <a:cubicBezTo>
                    <a:pt x="125034" y="265343"/>
                    <a:pt x="559005" y="-45692"/>
                    <a:pt x="1029817" y="5430"/>
                  </a:cubicBezTo>
                  <a:cubicBezTo>
                    <a:pt x="1500629" y="56552"/>
                    <a:pt x="1857727" y="453482"/>
                    <a:pt x="1858961" y="927060"/>
                  </a:cubicBezTo>
                  <a:lnTo>
                    <a:pt x="1858960" y="927061"/>
                  </a:lnTo>
                  <a:cubicBezTo>
                    <a:pt x="1857727" y="453483"/>
                    <a:pt x="1500629" y="56553"/>
                    <a:pt x="1029816" y="5431"/>
                  </a:cubicBezTo>
                  <a:cubicBezTo>
                    <a:pt x="559004" y="-45691"/>
                    <a:pt x="125034" y="265344"/>
                    <a:pt x="22183" y="727620"/>
                  </a:cubicBezTo>
                  <a:cubicBezTo>
                    <a:pt x="-80667" y="1189896"/>
                    <a:pt x="180492" y="1655588"/>
                    <a:pt x="628566" y="1808906"/>
                  </a:cubicBezTo>
                  <a:lnTo>
                    <a:pt x="628567" y="1808905"/>
                  </a:ln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2" name="空心弧 47"/>
            <p:cNvSpPr/>
            <p:nvPr/>
          </p:nvSpPr>
          <p:spPr bwMode="auto">
            <a:xfrm rot="16200000" flipH="1">
              <a:off x="5103261" y="4849191"/>
              <a:ext cx="1393825" cy="1393825"/>
            </a:xfrm>
            <a:custGeom>
              <a:avLst/>
              <a:gdLst>
                <a:gd name="T0" fmla="*/ 0 w 1858963"/>
                <a:gd name="T1" fmla="*/ 929482 h 1858963"/>
                <a:gd name="T2" fmla="*/ 798445 w 1858963"/>
                <a:gd name="T3" fmla="*/ 9283 h 1858963"/>
                <a:gd name="T4" fmla="*/ 1822017 w 1858963"/>
                <a:gd name="T5" fmla="*/ 670026 h 1858963"/>
                <a:gd name="T6" fmla="*/ 1312175 w 1858963"/>
                <a:gd name="T7" fmla="*/ 1776526 h 1858963"/>
                <a:gd name="T8" fmla="*/ 1312174 w 1858963"/>
                <a:gd name="T9" fmla="*/ 1776525 h 1858963"/>
                <a:gd name="T10" fmla="*/ 1822016 w 1858963"/>
                <a:gd name="T11" fmla="*/ 670025 h 1858963"/>
                <a:gd name="T12" fmla="*/ 798444 w 1858963"/>
                <a:gd name="T13" fmla="*/ 9282 h 1858963"/>
                <a:gd name="T14" fmla="*/ -1 w 1858963"/>
                <a:gd name="T15" fmla="*/ 929481 h 1858963"/>
                <a:gd name="T16" fmla="*/ 0 w 1858963"/>
                <a:gd name="T17" fmla="*/ 929482 h 18589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58963"/>
                <a:gd name="T28" fmla="*/ 0 h 1858963"/>
                <a:gd name="T29" fmla="*/ 1858963 w 1858963"/>
                <a:gd name="T30" fmla="*/ 1858963 h 18589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58963" h="1858963">
                  <a:moveTo>
                    <a:pt x="0" y="929482"/>
                  </a:moveTo>
                  <a:cubicBezTo>
                    <a:pt x="0" y="466767"/>
                    <a:pt x="340351" y="74516"/>
                    <a:pt x="798445" y="9283"/>
                  </a:cubicBezTo>
                  <a:cubicBezTo>
                    <a:pt x="1256539" y="-55950"/>
                    <a:pt x="1692854" y="225703"/>
                    <a:pt x="1822017" y="670026"/>
                  </a:cubicBezTo>
                  <a:cubicBezTo>
                    <a:pt x="1951180" y="1114348"/>
                    <a:pt x="1733850" y="1586013"/>
                    <a:pt x="1312175" y="1776526"/>
                  </a:cubicBezTo>
                  <a:lnTo>
                    <a:pt x="1312174" y="1776525"/>
                  </a:lnTo>
                  <a:cubicBezTo>
                    <a:pt x="1733849" y="1586013"/>
                    <a:pt x="1951179" y="1114348"/>
                    <a:pt x="1822016" y="670025"/>
                  </a:cubicBezTo>
                  <a:cubicBezTo>
                    <a:pt x="1692853" y="225703"/>
                    <a:pt x="1256538" y="-55951"/>
                    <a:pt x="798444" y="9282"/>
                  </a:cubicBezTo>
                  <a:cubicBezTo>
                    <a:pt x="340350" y="74515"/>
                    <a:pt x="-1" y="466766"/>
                    <a:pt x="-1" y="929481"/>
                  </a:cubicBezTo>
                  <a:lnTo>
                    <a:pt x="0" y="929482"/>
                  </a:ln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3" name="Freeform 67"/>
            <p:cNvSpPr>
              <a:spLocks noChangeAspect="1" noEditPoints="1"/>
            </p:cNvSpPr>
            <p:nvPr/>
          </p:nvSpPr>
          <p:spPr bwMode="auto">
            <a:xfrm>
              <a:off x="5503311" y="5238128"/>
              <a:ext cx="609600" cy="593725"/>
            </a:xfrm>
            <a:custGeom>
              <a:avLst/>
              <a:gdLst>
                <a:gd name="T0" fmla="*/ 30 w 67"/>
                <a:gd name="T1" fmla="*/ 44 h 65"/>
                <a:gd name="T2" fmla="*/ 18 w 67"/>
                <a:gd name="T3" fmla="*/ 56 h 65"/>
                <a:gd name="T4" fmla="*/ 14 w 67"/>
                <a:gd name="T5" fmla="*/ 56 h 65"/>
                <a:gd name="T6" fmla="*/ 14 w 67"/>
                <a:gd name="T7" fmla="*/ 56 h 65"/>
                <a:gd name="T8" fmla="*/ 13 w 67"/>
                <a:gd name="T9" fmla="*/ 51 h 65"/>
                <a:gd name="T10" fmla="*/ 26 w 67"/>
                <a:gd name="T11" fmla="*/ 39 h 65"/>
                <a:gd name="T12" fmla="*/ 22 w 67"/>
                <a:gd name="T13" fmla="*/ 34 h 65"/>
                <a:gd name="T14" fmla="*/ 9 w 67"/>
                <a:gd name="T15" fmla="*/ 47 h 65"/>
                <a:gd name="T16" fmla="*/ 6 w 67"/>
                <a:gd name="T17" fmla="*/ 48 h 65"/>
                <a:gd name="T18" fmla="*/ 8 w 67"/>
                <a:gd name="T19" fmla="*/ 61 h 65"/>
                <a:gd name="T20" fmla="*/ 8 w 67"/>
                <a:gd name="T21" fmla="*/ 61 h 65"/>
                <a:gd name="T22" fmla="*/ 21 w 67"/>
                <a:gd name="T23" fmla="*/ 62 h 65"/>
                <a:gd name="T24" fmla="*/ 22 w 67"/>
                <a:gd name="T25" fmla="*/ 60 h 65"/>
                <a:gd name="T26" fmla="*/ 34 w 67"/>
                <a:gd name="T27" fmla="*/ 48 h 65"/>
                <a:gd name="T28" fmla="*/ 30 w 67"/>
                <a:gd name="T29" fmla="*/ 44 h 65"/>
                <a:gd name="T30" fmla="*/ 28 w 67"/>
                <a:gd name="T31" fmla="*/ 22 h 65"/>
                <a:gd name="T32" fmla="*/ 58 w 67"/>
                <a:gd name="T33" fmla="*/ 50 h 65"/>
                <a:gd name="T34" fmla="*/ 58 w 67"/>
                <a:gd name="T35" fmla="*/ 61 h 65"/>
                <a:gd name="T36" fmla="*/ 58 w 67"/>
                <a:gd name="T37" fmla="*/ 61 h 65"/>
                <a:gd name="T38" fmla="*/ 48 w 67"/>
                <a:gd name="T39" fmla="*/ 61 h 65"/>
                <a:gd name="T40" fmla="*/ 21 w 67"/>
                <a:gd name="T41" fmla="*/ 29 h 65"/>
                <a:gd name="T42" fmla="*/ 11 w 67"/>
                <a:gd name="T43" fmla="*/ 31 h 65"/>
                <a:gd name="T44" fmla="*/ 0 w 67"/>
                <a:gd name="T45" fmla="*/ 16 h 65"/>
                <a:gd name="T46" fmla="*/ 3 w 67"/>
                <a:gd name="T47" fmla="*/ 13 h 65"/>
                <a:gd name="T48" fmla="*/ 11 w 67"/>
                <a:gd name="T49" fmla="*/ 21 h 65"/>
                <a:gd name="T50" fmla="*/ 17 w 67"/>
                <a:gd name="T51" fmla="*/ 18 h 65"/>
                <a:gd name="T52" fmla="*/ 20 w 67"/>
                <a:gd name="T53" fmla="*/ 12 h 65"/>
                <a:gd name="T54" fmla="*/ 13 w 67"/>
                <a:gd name="T55" fmla="*/ 3 h 65"/>
                <a:gd name="T56" fmla="*/ 15 w 67"/>
                <a:gd name="T57" fmla="*/ 0 h 65"/>
                <a:gd name="T58" fmla="*/ 30 w 67"/>
                <a:gd name="T59" fmla="*/ 12 h 65"/>
                <a:gd name="T60" fmla="*/ 28 w 67"/>
                <a:gd name="T61" fmla="*/ 22 h 65"/>
                <a:gd name="T62" fmla="*/ 60 w 67"/>
                <a:gd name="T63" fmla="*/ 3 h 65"/>
                <a:gd name="T64" fmla="*/ 51 w 67"/>
                <a:gd name="T65" fmla="*/ 8 h 65"/>
                <a:gd name="T66" fmla="*/ 52 w 67"/>
                <a:gd name="T67" fmla="*/ 12 h 65"/>
                <a:gd name="T68" fmla="*/ 38 w 67"/>
                <a:gd name="T69" fmla="*/ 27 h 65"/>
                <a:gd name="T70" fmla="*/ 42 w 67"/>
                <a:gd name="T71" fmla="*/ 31 h 65"/>
                <a:gd name="T72" fmla="*/ 57 w 67"/>
                <a:gd name="T73" fmla="*/ 17 h 65"/>
                <a:gd name="T74" fmla="*/ 61 w 67"/>
                <a:gd name="T75" fmla="*/ 18 h 65"/>
                <a:gd name="T76" fmla="*/ 67 w 67"/>
                <a:gd name="T77" fmla="*/ 9 h 65"/>
                <a:gd name="T78" fmla="*/ 63 w 67"/>
                <a:gd name="T79" fmla="*/ 6 h 65"/>
                <a:gd name="T80" fmla="*/ 60 w 67"/>
                <a:gd name="T81" fmla="*/ 3 h 6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7"/>
                <a:gd name="T124" fmla="*/ 0 h 65"/>
                <a:gd name="T125" fmla="*/ 67 w 67"/>
                <a:gd name="T126" fmla="*/ 65 h 6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7" h="65">
                  <a:moveTo>
                    <a:pt x="30" y="44"/>
                  </a:moveTo>
                  <a:cubicBezTo>
                    <a:pt x="18" y="56"/>
                    <a:pt x="18" y="56"/>
                    <a:pt x="18" y="56"/>
                  </a:cubicBezTo>
                  <a:cubicBezTo>
                    <a:pt x="17" y="57"/>
                    <a:pt x="15" y="57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2" y="54"/>
                    <a:pt x="12" y="52"/>
                    <a:pt x="13" y="51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8" y="48"/>
                    <a:pt x="7" y="48"/>
                    <a:pt x="6" y="48"/>
                  </a:cubicBezTo>
                  <a:cubicBezTo>
                    <a:pt x="3" y="51"/>
                    <a:pt x="4" y="57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2" y="65"/>
                    <a:pt x="18" y="65"/>
                    <a:pt x="21" y="62"/>
                  </a:cubicBezTo>
                  <a:cubicBezTo>
                    <a:pt x="21" y="61"/>
                    <a:pt x="21" y="60"/>
                    <a:pt x="22" y="6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4"/>
                    <a:pt x="30" y="44"/>
                    <a:pt x="30" y="44"/>
                  </a:cubicBezTo>
                  <a:close/>
                  <a:moveTo>
                    <a:pt x="28" y="22"/>
                  </a:moveTo>
                  <a:cubicBezTo>
                    <a:pt x="58" y="50"/>
                    <a:pt x="58" y="50"/>
                    <a:pt x="58" y="50"/>
                  </a:cubicBezTo>
                  <a:cubicBezTo>
                    <a:pt x="61" y="53"/>
                    <a:pt x="61" y="58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6" y="63"/>
                    <a:pt x="51" y="64"/>
                    <a:pt x="48" y="6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8" y="31"/>
                    <a:pt x="15" y="32"/>
                    <a:pt x="11" y="3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6"/>
                    <a:pt x="30" y="19"/>
                    <a:pt x="28" y="22"/>
                  </a:cubicBezTo>
                  <a:close/>
                  <a:moveTo>
                    <a:pt x="60" y="3"/>
                  </a:moveTo>
                  <a:cubicBezTo>
                    <a:pt x="51" y="8"/>
                    <a:pt x="51" y="8"/>
                    <a:pt x="51" y="8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3" y="6"/>
                    <a:pt x="63" y="6"/>
                    <a:pt x="63" y="6"/>
                  </a:cubicBezTo>
                  <a:lnTo>
                    <a:pt x="6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4" name="Freeform 58"/>
            <p:cNvSpPr>
              <a:spLocks noChangeAspect="1" noEditPoints="1"/>
            </p:cNvSpPr>
            <p:nvPr/>
          </p:nvSpPr>
          <p:spPr bwMode="auto">
            <a:xfrm>
              <a:off x="5352498" y="3874466"/>
              <a:ext cx="739775" cy="593725"/>
            </a:xfrm>
            <a:custGeom>
              <a:avLst/>
              <a:gdLst>
                <a:gd name="T0" fmla="*/ 72 w 81"/>
                <a:gd name="T1" fmla="*/ 5 h 65"/>
                <a:gd name="T2" fmla="*/ 81 w 81"/>
                <a:gd name="T3" fmla="*/ 41 h 65"/>
                <a:gd name="T4" fmla="*/ 34 w 81"/>
                <a:gd name="T5" fmla="*/ 50 h 65"/>
                <a:gd name="T6" fmla="*/ 34 w 81"/>
                <a:gd name="T7" fmla="*/ 5 h 65"/>
                <a:gd name="T8" fmla="*/ 10 w 81"/>
                <a:gd name="T9" fmla="*/ 60 h 65"/>
                <a:gd name="T10" fmla="*/ 23 w 81"/>
                <a:gd name="T11" fmla="*/ 60 h 65"/>
                <a:gd name="T12" fmla="*/ 22 w 81"/>
                <a:gd name="T13" fmla="*/ 56 h 65"/>
                <a:gd name="T14" fmla="*/ 22 w 81"/>
                <a:gd name="T15" fmla="*/ 53 h 65"/>
                <a:gd name="T16" fmla="*/ 15 w 81"/>
                <a:gd name="T17" fmla="*/ 49 h 65"/>
                <a:gd name="T18" fmla="*/ 19 w 81"/>
                <a:gd name="T19" fmla="*/ 0 h 65"/>
                <a:gd name="T20" fmla="*/ 31 w 81"/>
                <a:gd name="T21" fmla="*/ 4 h 65"/>
                <a:gd name="T22" fmla="*/ 27 w 81"/>
                <a:gd name="T23" fmla="*/ 53 h 65"/>
                <a:gd name="T24" fmla="*/ 25 w 81"/>
                <a:gd name="T25" fmla="*/ 55 h 65"/>
                <a:gd name="T26" fmla="*/ 17 w 81"/>
                <a:gd name="T27" fmla="*/ 65 h 65"/>
                <a:gd name="T28" fmla="*/ 10 w 81"/>
                <a:gd name="T29" fmla="*/ 35 h 65"/>
                <a:gd name="T30" fmla="*/ 41 w 81"/>
                <a:gd name="T31" fmla="*/ 12 h 65"/>
                <a:gd name="T32" fmla="*/ 68 w 81"/>
                <a:gd name="T33" fmla="*/ 20 h 65"/>
                <a:gd name="T34" fmla="*/ 41 w 81"/>
                <a:gd name="T35" fmla="*/ 12 h 65"/>
                <a:gd name="T36" fmla="*/ 70 w 81"/>
                <a:gd name="T37" fmla="*/ 42 h 65"/>
                <a:gd name="T38" fmla="*/ 76 w 81"/>
                <a:gd name="T39" fmla="*/ 35 h 65"/>
                <a:gd name="T40" fmla="*/ 72 w 81"/>
                <a:gd name="T41" fmla="*/ 30 h 65"/>
                <a:gd name="T42" fmla="*/ 75 w 81"/>
                <a:gd name="T43" fmla="*/ 32 h 65"/>
                <a:gd name="T44" fmla="*/ 72 w 81"/>
                <a:gd name="T45" fmla="*/ 30 h 65"/>
                <a:gd name="T46" fmla="*/ 72 w 81"/>
                <a:gd name="T47" fmla="*/ 26 h 65"/>
                <a:gd name="T48" fmla="*/ 75 w 81"/>
                <a:gd name="T49" fmla="*/ 25 h 65"/>
                <a:gd name="T50" fmla="*/ 72 w 81"/>
                <a:gd name="T51" fmla="*/ 19 h 65"/>
                <a:gd name="T52" fmla="*/ 75 w 81"/>
                <a:gd name="T53" fmla="*/ 21 h 65"/>
                <a:gd name="T54" fmla="*/ 72 w 81"/>
                <a:gd name="T55" fmla="*/ 19 h 65"/>
                <a:gd name="T56" fmla="*/ 72 w 81"/>
                <a:gd name="T57" fmla="*/ 15 h 65"/>
                <a:gd name="T58" fmla="*/ 75 w 81"/>
                <a:gd name="T59" fmla="*/ 14 h 65"/>
                <a:gd name="T60" fmla="*/ 63 w 81"/>
                <a:gd name="T61" fmla="*/ 38 h 65"/>
                <a:gd name="T62" fmla="*/ 67 w 81"/>
                <a:gd name="T63" fmla="*/ 40 h 65"/>
                <a:gd name="T64" fmla="*/ 63 w 81"/>
                <a:gd name="T65" fmla="*/ 38 h 65"/>
                <a:gd name="T66" fmla="*/ 63 w 81"/>
                <a:gd name="T67" fmla="*/ 33 h 65"/>
                <a:gd name="T68" fmla="*/ 67 w 81"/>
                <a:gd name="T69" fmla="*/ 31 h 65"/>
                <a:gd name="T70" fmla="*/ 63 w 81"/>
                <a:gd name="T71" fmla="*/ 24 h 65"/>
                <a:gd name="T72" fmla="*/ 67 w 81"/>
                <a:gd name="T73" fmla="*/ 26 h 65"/>
                <a:gd name="T74" fmla="*/ 63 w 81"/>
                <a:gd name="T75" fmla="*/ 24 h 65"/>
                <a:gd name="T76" fmla="*/ 56 w 81"/>
                <a:gd name="T77" fmla="*/ 39 h 65"/>
                <a:gd name="T78" fmla="*/ 61 w 81"/>
                <a:gd name="T79" fmla="*/ 39 h 65"/>
                <a:gd name="T80" fmla="*/ 51 w 81"/>
                <a:gd name="T81" fmla="*/ 37 h 65"/>
                <a:gd name="T82" fmla="*/ 51 w 81"/>
                <a:gd name="T83" fmla="*/ 41 h 65"/>
                <a:gd name="T84" fmla="*/ 51 w 81"/>
                <a:gd name="T85" fmla="*/ 37 h 65"/>
                <a:gd name="T86" fmla="*/ 42 w 81"/>
                <a:gd name="T87" fmla="*/ 39 h 65"/>
                <a:gd name="T88" fmla="*/ 46 w 81"/>
                <a:gd name="T89" fmla="*/ 39 h 65"/>
                <a:gd name="T90" fmla="*/ 58 w 81"/>
                <a:gd name="T91" fmla="*/ 30 h 65"/>
                <a:gd name="T92" fmla="*/ 58 w 81"/>
                <a:gd name="T93" fmla="*/ 34 h 65"/>
                <a:gd name="T94" fmla="*/ 58 w 81"/>
                <a:gd name="T95" fmla="*/ 30 h 65"/>
                <a:gd name="T96" fmla="*/ 49 w 81"/>
                <a:gd name="T97" fmla="*/ 32 h 65"/>
                <a:gd name="T98" fmla="*/ 53 w 81"/>
                <a:gd name="T99" fmla="*/ 32 h 65"/>
                <a:gd name="T100" fmla="*/ 44 w 81"/>
                <a:gd name="T101" fmla="*/ 30 h 65"/>
                <a:gd name="T102" fmla="*/ 44 w 81"/>
                <a:gd name="T103" fmla="*/ 34 h 65"/>
                <a:gd name="T104" fmla="*/ 44 w 81"/>
                <a:gd name="T105" fmla="*/ 30 h 65"/>
                <a:gd name="T106" fmla="*/ 56 w 81"/>
                <a:gd name="T107" fmla="*/ 25 h 65"/>
                <a:gd name="T108" fmla="*/ 61 w 81"/>
                <a:gd name="T109" fmla="*/ 25 h 65"/>
                <a:gd name="T110" fmla="*/ 51 w 81"/>
                <a:gd name="T111" fmla="*/ 23 h 65"/>
                <a:gd name="T112" fmla="*/ 51 w 81"/>
                <a:gd name="T113" fmla="*/ 27 h 65"/>
                <a:gd name="T114" fmla="*/ 51 w 81"/>
                <a:gd name="T115" fmla="*/ 23 h 65"/>
                <a:gd name="T116" fmla="*/ 42 w 81"/>
                <a:gd name="T117" fmla="*/ 25 h 65"/>
                <a:gd name="T118" fmla="*/ 46 w 81"/>
                <a:gd name="T119" fmla="*/ 25 h 6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1"/>
                <a:gd name="T181" fmla="*/ 0 h 65"/>
                <a:gd name="T182" fmla="*/ 81 w 81"/>
                <a:gd name="T183" fmla="*/ 65 h 6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1" h="65">
                  <a:moveTo>
                    <a:pt x="34" y="5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77" y="5"/>
                    <a:pt x="81" y="9"/>
                    <a:pt x="81" y="14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6"/>
                    <a:pt x="77" y="50"/>
                    <a:pt x="72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49"/>
                    <a:pt x="34" y="49"/>
                  </a:cubicBezTo>
                  <a:cubicBezTo>
                    <a:pt x="34" y="5"/>
                    <a:pt x="34" y="5"/>
                    <a:pt x="34" y="5"/>
                  </a:cubicBezTo>
                  <a:close/>
                  <a:moveTo>
                    <a:pt x="13" y="37"/>
                  </a:moveTo>
                  <a:cubicBezTo>
                    <a:pt x="4" y="50"/>
                    <a:pt x="6" y="57"/>
                    <a:pt x="10" y="60"/>
                  </a:cubicBezTo>
                  <a:cubicBezTo>
                    <a:pt x="12" y="61"/>
                    <a:pt x="15" y="62"/>
                    <a:pt x="17" y="62"/>
                  </a:cubicBezTo>
                  <a:cubicBezTo>
                    <a:pt x="19" y="62"/>
                    <a:pt x="22" y="61"/>
                    <a:pt x="23" y="60"/>
                  </a:cubicBezTo>
                  <a:cubicBezTo>
                    <a:pt x="23" y="59"/>
                    <a:pt x="23" y="58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7" y="53"/>
                    <a:pt x="15" y="51"/>
                    <a:pt x="15" y="4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2"/>
                    <a:pt x="17" y="0"/>
                    <a:pt x="1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1"/>
                    <a:pt x="29" y="53"/>
                    <a:pt x="27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8" y="57"/>
                    <a:pt x="27" y="60"/>
                    <a:pt x="25" y="62"/>
                  </a:cubicBezTo>
                  <a:cubicBezTo>
                    <a:pt x="24" y="64"/>
                    <a:pt x="21" y="65"/>
                    <a:pt x="17" y="65"/>
                  </a:cubicBezTo>
                  <a:cubicBezTo>
                    <a:pt x="14" y="65"/>
                    <a:pt x="11" y="65"/>
                    <a:pt x="8" y="63"/>
                  </a:cubicBezTo>
                  <a:cubicBezTo>
                    <a:pt x="2" y="59"/>
                    <a:pt x="0" y="51"/>
                    <a:pt x="10" y="35"/>
                  </a:cubicBezTo>
                  <a:cubicBezTo>
                    <a:pt x="13" y="37"/>
                    <a:pt x="13" y="37"/>
                    <a:pt x="13" y="37"/>
                  </a:cubicBezTo>
                  <a:close/>
                  <a:moveTo>
                    <a:pt x="41" y="12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41" y="12"/>
                    <a:pt x="41" y="12"/>
                    <a:pt x="41" y="12"/>
                  </a:cubicBezTo>
                  <a:close/>
                  <a:moveTo>
                    <a:pt x="70" y="35"/>
                  </a:moveTo>
                  <a:cubicBezTo>
                    <a:pt x="70" y="42"/>
                    <a:pt x="70" y="42"/>
                    <a:pt x="70" y="4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72" y="30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2" y="30"/>
                    <a:pt x="72" y="30"/>
                    <a:pt x="72" y="30"/>
                  </a:cubicBezTo>
                  <a:close/>
                  <a:moveTo>
                    <a:pt x="72" y="25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2" y="25"/>
                    <a:pt x="72" y="25"/>
                    <a:pt x="72" y="25"/>
                  </a:cubicBezTo>
                  <a:close/>
                  <a:moveTo>
                    <a:pt x="72" y="19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2" y="19"/>
                    <a:pt x="72" y="19"/>
                    <a:pt x="72" y="19"/>
                  </a:cubicBezTo>
                  <a:close/>
                  <a:moveTo>
                    <a:pt x="72" y="14"/>
                  </a:moveTo>
                  <a:cubicBezTo>
                    <a:pt x="72" y="15"/>
                    <a:pt x="72" y="15"/>
                    <a:pt x="72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63" y="38"/>
                  </a:moveTo>
                  <a:cubicBezTo>
                    <a:pt x="63" y="40"/>
                    <a:pt x="63" y="40"/>
                    <a:pt x="63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63" y="31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3" y="24"/>
                  </a:moveTo>
                  <a:cubicBezTo>
                    <a:pt x="63" y="26"/>
                    <a:pt x="63" y="26"/>
                    <a:pt x="63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3" y="24"/>
                    <a:pt x="63" y="24"/>
                    <a:pt x="63" y="24"/>
                  </a:cubicBezTo>
                  <a:close/>
                  <a:moveTo>
                    <a:pt x="58" y="37"/>
                  </a:moveTo>
                  <a:cubicBezTo>
                    <a:pt x="57" y="37"/>
                    <a:pt x="56" y="38"/>
                    <a:pt x="56" y="39"/>
                  </a:cubicBezTo>
                  <a:cubicBezTo>
                    <a:pt x="56" y="40"/>
                    <a:pt x="57" y="41"/>
                    <a:pt x="58" y="41"/>
                  </a:cubicBezTo>
                  <a:cubicBezTo>
                    <a:pt x="60" y="41"/>
                    <a:pt x="61" y="40"/>
                    <a:pt x="61" y="39"/>
                  </a:cubicBezTo>
                  <a:cubicBezTo>
                    <a:pt x="61" y="38"/>
                    <a:pt x="60" y="37"/>
                    <a:pt x="58" y="37"/>
                  </a:cubicBezTo>
                  <a:close/>
                  <a:moveTo>
                    <a:pt x="51" y="37"/>
                  </a:moveTo>
                  <a:cubicBezTo>
                    <a:pt x="50" y="37"/>
                    <a:pt x="49" y="38"/>
                    <a:pt x="49" y="39"/>
                  </a:cubicBezTo>
                  <a:cubicBezTo>
                    <a:pt x="49" y="40"/>
                    <a:pt x="50" y="41"/>
                    <a:pt x="51" y="41"/>
                  </a:cubicBezTo>
                  <a:cubicBezTo>
                    <a:pt x="52" y="41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lose/>
                  <a:moveTo>
                    <a:pt x="44" y="37"/>
                  </a:moveTo>
                  <a:cubicBezTo>
                    <a:pt x="43" y="37"/>
                    <a:pt x="42" y="38"/>
                    <a:pt x="42" y="39"/>
                  </a:cubicBezTo>
                  <a:cubicBezTo>
                    <a:pt x="42" y="40"/>
                    <a:pt x="43" y="41"/>
                    <a:pt x="44" y="41"/>
                  </a:cubicBezTo>
                  <a:cubicBezTo>
                    <a:pt x="45" y="41"/>
                    <a:pt x="46" y="40"/>
                    <a:pt x="46" y="39"/>
                  </a:cubicBezTo>
                  <a:cubicBezTo>
                    <a:pt x="46" y="38"/>
                    <a:pt x="45" y="37"/>
                    <a:pt x="44" y="37"/>
                  </a:cubicBezTo>
                  <a:close/>
                  <a:moveTo>
                    <a:pt x="58" y="30"/>
                  </a:moveTo>
                  <a:cubicBezTo>
                    <a:pt x="57" y="30"/>
                    <a:pt x="56" y="31"/>
                    <a:pt x="56" y="32"/>
                  </a:cubicBezTo>
                  <a:cubicBezTo>
                    <a:pt x="56" y="33"/>
                    <a:pt x="57" y="34"/>
                    <a:pt x="58" y="34"/>
                  </a:cubicBezTo>
                  <a:cubicBezTo>
                    <a:pt x="60" y="34"/>
                    <a:pt x="61" y="33"/>
                    <a:pt x="61" y="32"/>
                  </a:cubicBezTo>
                  <a:cubicBezTo>
                    <a:pt x="61" y="31"/>
                    <a:pt x="60" y="30"/>
                    <a:pt x="58" y="30"/>
                  </a:cubicBezTo>
                  <a:close/>
                  <a:moveTo>
                    <a:pt x="51" y="30"/>
                  </a:moveTo>
                  <a:cubicBezTo>
                    <a:pt x="50" y="30"/>
                    <a:pt x="49" y="31"/>
                    <a:pt x="49" y="32"/>
                  </a:cubicBezTo>
                  <a:cubicBezTo>
                    <a:pt x="49" y="33"/>
                    <a:pt x="50" y="34"/>
                    <a:pt x="51" y="34"/>
                  </a:cubicBezTo>
                  <a:cubicBezTo>
                    <a:pt x="52" y="34"/>
                    <a:pt x="53" y="33"/>
                    <a:pt x="53" y="32"/>
                  </a:cubicBezTo>
                  <a:cubicBezTo>
                    <a:pt x="53" y="31"/>
                    <a:pt x="52" y="30"/>
                    <a:pt x="51" y="30"/>
                  </a:cubicBezTo>
                  <a:close/>
                  <a:moveTo>
                    <a:pt x="44" y="30"/>
                  </a:moveTo>
                  <a:cubicBezTo>
                    <a:pt x="43" y="30"/>
                    <a:pt x="42" y="31"/>
                    <a:pt x="42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4"/>
                    <a:pt x="46" y="33"/>
                    <a:pt x="46" y="32"/>
                  </a:cubicBezTo>
                  <a:cubicBezTo>
                    <a:pt x="46" y="31"/>
                    <a:pt x="45" y="30"/>
                    <a:pt x="44" y="30"/>
                  </a:cubicBezTo>
                  <a:close/>
                  <a:moveTo>
                    <a:pt x="58" y="23"/>
                  </a:moveTo>
                  <a:cubicBezTo>
                    <a:pt x="57" y="23"/>
                    <a:pt x="56" y="24"/>
                    <a:pt x="56" y="25"/>
                  </a:cubicBezTo>
                  <a:cubicBezTo>
                    <a:pt x="56" y="26"/>
                    <a:pt x="57" y="27"/>
                    <a:pt x="58" y="27"/>
                  </a:cubicBezTo>
                  <a:cubicBezTo>
                    <a:pt x="60" y="27"/>
                    <a:pt x="61" y="26"/>
                    <a:pt x="61" y="25"/>
                  </a:cubicBezTo>
                  <a:cubicBezTo>
                    <a:pt x="61" y="24"/>
                    <a:pt x="60" y="23"/>
                    <a:pt x="58" y="23"/>
                  </a:cubicBezTo>
                  <a:close/>
                  <a:moveTo>
                    <a:pt x="51" y="23"/>
                  </a:moveTo>
                  <a:cubicBezTo>
                    <a:pt x="50" y="23"/>
                    <a:pt x="49" y="24"/>
                    <a:pt x="49" y="25"/>
                  </a:cubicBezTo>
                  <a:cubicBezTo>
                    <a:pt x="49" y="26"/>
                    <a:pt x="50" y="27"/>
                    <a:pt x="51" y="27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3" y="24"/>
                    <a:pt x="52" y="23"/>
                    <a:pt x="51" y="23"/>
                  </a:cubicBezTo>
                  <a:close/>
                  <a:moveTo>
                    <a:pt x="44" y="23"/>
                  </a:moveTo>
                  <a:cubicBezTo>
                    <a:pt x="43" y="23"/>
                    <a:pt x="42" y="24"/>
                    <a:pt x="42" y="25"/>
                  </a:cubicBezTo>
                  <a:cubicBezTo>
                    <a:pt x="42" y="26"/>
                    <a:pt x="43" y="27"/>
                    <a:pt x="44" y="27"/>
                  </a:cubicBezTo>
                  <a:cubicBezTo>
                    <a:pt x="45" y="27"/>
                    <a:pt x="46" y="26"/>
                    <a:pt x="46" y="25"/>
                  </a:cubicBezTo>
                  <a:cubicBezTo>
                    <a:pt x="46" y="24"/>
                    <a:pt x="45" y="23"/>
                    <a:pt x="44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5" name="文本框 45"/>
          <p:cNvSpPr txBox="1">
            <a:spLocks noChangeArrowheads="1"/>
          </p:cNvSpPr>
          <p:nvPr/>
        </p:nvSpPr>
        <p:spPr bwMode="auto">
          <a:xfrm>
            <a:off x="3099977" y="444423"/>
            <a:ext cx="15562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隶书" panose="02010509060101010101" pitchFamily="49" charset="-122"/>
                <a:ea typeface="微软简标宋" pitchFamily="2" charset="-122"/>
              </a:rPr>
              <a:t>创作模块</a:t>
            </a:r>
            <a:endParaRPr lang="zh-CN" altLang="en-US" sz="2400" dirty="0">
              <a:latin typeface="隶书" panose="02010509060101010101" pitchFamily="49" charset="-122"/>
              <a:ea typeface="微软简标宋" pitchFamily="2" charset="-122"/>
            </a:endParaRPr>
          </a:p>
        </p:txBody>
      </p:sp>
      <p:sp>
        <p:nvSpPr>
          <p:cNvPr id="17" name="文本框 45"/>
          <p:cNvSpPr txBox="1">
            <a:spLocks noChangeArrowheads="1"/>
          </p:cNvSpPr>
          <p:nvPr/>
        </p:nvSpPr>
        <p:spPr bwMode="auto">
          <a:xfrm>
            <a:off x="3100354" y="2164335"/>
            <a:ext cx="15562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400" dirty="0">
                <a:latin typeface="隶书" panose="02010509060101010101" pitchFamily="49" charset="-122"/>
                <a:ea typeface="微软简标宋" pitchFamily="2" charset="-122"/>
              </a:rPr>
              <a:t>交流模块</a:t>
            </a:r>
            <a:endParaRPr lang="zh-CN" altLang="zh-CN" sz="2400" dirty="0">
              <a:latin typeface="隶书" panose="02010509060101010101" pitchFamily="49" charset="-122"/>
              <a:ea typeface="微软简标宋" pitchFamily="2" charset="-122"/>
            </a:endParaRPr>
          </a:p>
        </p:txBody>
      </p:sp>
      <p:sp>
        <p:nvSpPr>
          <p:cNvPr id="19" name="文本框 45"/>
          <p:cNvSpPr txBox="1">
            <a:spLocks noChangeArrowheads="1"/>
          </p:cNvSpPr>
          <p:nvPr/>
        </p:nvSpPr>
        <p:spPr bwMode="auto">
          <a:xfrm>
            <a:off x="7712728" y="2614303"/>
            <a:ext cx="15562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latin typeface="隶书" panose="02010509060101010101" pitchFamily="49" charset="-122"/>
                <a:ea typeface="微软简标宋" pitchFamily="2" charset="-122"/>
              </a:rPr>
              <a:t>分享模块</a:t>
            </a:r>
            <a:endParaRPr lang="zh-CN" altLang="zh-CN" sz="2400" dirty="0">
              <a:latin typeface="隶书" panose="02010509060101010101" pitchFamily="49" charset="-122"/>
              <a:ea typeface="微软简标宋" pitchFamily="2" charset="-122"/>
            </a:endParaRPr>
          </a:p>
        </p:txBody>
      </p:sp>
      <p:sp>
        <p:nvSpPr>
          <p:cNvPr id="21" name="文本框 45"/>
          <p:cNvSpPr txBox="1">
            <a:spLocks noChangeArrowheads="1"/>
          </p:cNvSpPr>
          <p:nvPr/>
        </p:nvSpPr>
        <p:spPr bwMode="auto">
          <a:xfrm>
            <a:off x="7712777" y="3977353"/>
            <a:ext cx="15562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latin typeface="隶书" panose="02010509060101010101" pitchFamily="49" charset="-122"/>
                <a:ea typeface="微软简标宋" pitchFamily="2" charset="-122"/>
              </a:rPr>
              <a:t>教育模块</a:t>
            </a:r>
            <a:endParaRPr lang="zh-CN" altLang="zh-CN" sz="2400" dirty="0">
              <a:latin typeface="隶书" panose="02010509060101010101" pitchFamily="49" charset="-122"/>
              <a:ea typeface="微软简标宋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" y="3641976"/>
            <a:ext cx="2802636" cy="317523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3185" y="4768215"/>
            <a:ext cx="1602105" cy="1602105"/>
          </a:xfrm>
          <a:prstGeom prst="rect">
            <a:avLst/>
          </a:prstGeom>
        </p:spPr>
      </p:pic>
      <p:sp>
        <p:nvSpPr>
          <p:cNvPr id="25" name="文本框 45"/>
          <p:cNvSpPr txBox="1">
            <a:spLocks noChangeArrowheads="1"/>
          </p:cNvSpPr>
          <p:nvPr/>
        </p:nvSpPr>
        <p:spPr bwMode="auto">
          <a:xfrm>
            <a:off x="3535112" y="5338793"/>
            <a:ext cx="15562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latin typeface="隶书" panose="02010509060101010101" pitchFamily="49" charset="-122"/>
                <a:ea typeface="微软简标宋" pitchFamily="2" charset="-122"/>
              </a:rPr>
              <a:t>商品模块</a:t>
            </a:r>
            <a:endParaRPr lang="zh-CN" altLang="zh-CN" sz="2400" dirty="0">
              <a:latin typeface="隶书" panose="02010509060101010101" pitchFamily="49" charset="-122"/>
              <a:ea typeface="微软简标宋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465628" y="2129935"/>
            <a:ext cx="9316890" cy="3718495"/>
            <a:chOff x="1501165" y="1875507"/>
            <a:chExt cx="9316890" cy="37184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93" y="3434956"/>
              <a:ext cx="507678" cy="524055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 flipV="1">
              <a:off x="4374588" y="2831088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374588" y="369698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374588" y="3985016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501165" y="3048912"/>
              <a:ext cx="1152127" cy="1296144"/>
              <a:chOff x="1187624" y="2258908"/>
              <a:chExt cx="1152127" cy="129614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442377" y="2675889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文化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29357" y="3048912"/>
              <a:ext cx="1152127" cy="1296144"/>
              <a:chOff x="2846201" y="2258908"/>
              <a:chExt cx="1152127" cy="129614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6201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11" name="TextBox 17"/>
              <p:cNvSpPr txBox="1"/>
              <p:nvPr/>
            </p:nvSpPr>
            <p:spPr>
              <a:xfrm>
                <a:off x="3149571" y="2675888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产业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4019" y="1875507"/>
              <a:ext cx="1264785" cy="1205126"/>
              <a:chOff x="4596462" y="1085503"/>
              <a:chExt cx="1264785" cy="120512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1085503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4" name="TextBox 20"/>
              <p:cNvSpPr txBox="1"/>
              <p:nvPr/>
            </p:nvSpPr>
            <p:spPr>
              <a:xfrm>
                <a:off x="4702507" y="1464598"/>
                <a:ext cx="105600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消费者</a:t>
                </a:r>
                <a:r>
                  <a:rPr lang="en-US" altLang="zh-CN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  </a:t>
                </a:r>
                <a:endParaRPr lang="en-US" altLang="zh-CN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54019" y="3139930"/>
              <a:ext cx="1264785" cy="1205126"/>
              <a:chOff x="4596462" y="2349926"/>
              <a:chExt cx="1264785" cy="1205126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2349926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7" name="TextBox 24"/>
              <p:cNvSpPr txBox="1"/>
              <p:nvPr/>
            </p:nvSpPr>
            <p:spPr>
              <a:xfrm>
                <a:off x="4640277" y="2723306"/>
                <a:ext cx="11588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生产者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54018" y="4388876"/>
              <a:ext cx="1264785" cy="1205126"/>
              <a:chOff x="4596461" y="3598872"/>
              <a:chExt cx="1264785" cy="120512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1" y="3598872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20" name="TextBox 27"/>
              <p:cNvSpPr txBox="1"/>
              <p:nvPr/>
            </p:nvSpPr>
            <p:spPr>
              <a:xfrm>
                <a:off x="4724731" y="3974792"/>
                <a:ext cx="10121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设计师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sp>
          <p:nvSpPr>
            <p:cNvPr id="21" name="TextBox 28"/>
            <p:cNvSpPr txBox="1"/>
            <p:nvPr/>
          </p:nvSpPr>
          <p:spPr>
            <a:xfrm>
              <a:off x="6407224" y="2161165"/>
              <a:ext cx="441083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677" y="603553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28"/>
          <p:cNvSpPr>
            <a:spLocks noGrp="1"/>
          </p:cNvSpPr>
          <p:nvPr>
            <p:ph type="title" idx="4294967295"/>
          </p:nvPr>
        </p:nvSpPr>
        <p:spPr>
          <a:xfrm>
            <a:off x="2678487" y="1039322"/>
            <a:ext cx="3722207" cy="528638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应用场景</a:t>
            </a:r>
            <a:endParaRPr lang="zh-CN" sz="3200" dirty="0">
              <a:ea typeface="微软简标宋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498590" y="4496435"/>
            <a:ext cx="826135" cy="17494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41260" y="61944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。。。。</a:t>
            </a:r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559146" y="4374064"/>
            <a:ext cx="679431" cy="648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465628" y="2129935"/>
            <a:ext cx="9316890" cy="3718495"/>
            <a:chOff x="1501165" y="1875507"/>
            <a:chExt cx="9316890" cy="37184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93" y="3434956"/>
              <a:ext cx="507678" cy="524055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 flipV="1">
              <a:off x="4374588" y="2831088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374588" y="369698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374588" y="3985016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501165" y="3048912"/>
              <a:ext cx="1152127" cy="1296144"/>
              <a:chOff x="1187624" y="2258908"/>
              <a:chExt cx="1152127" cy="129614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442377" y="2675889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产业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29357" y="3048912"/>
              <a:ext cx="1152127" cy="1296144"/>
              <a:chOff x="2846201" y="2258908"/>
              <a:chExt cx="1152127" cy="129614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6201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11" name="TextBox 17"/>
              <p:cNvSpPr txBox="1"/>
              <p:nvPr/>
            </p:nvSpPr>
            <p:spPr>
              <a:xfrm>
                <a:off x="3149571" y="2675888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文化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4019" y="1875507"/>
              <a:ext cx="1264785" cy="1205126"/>
              <a:chOff x="4596462" y="1085503"/>
              <a:chExt cx="1264785" cy="120512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1085503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4" name="TextBox 20"/>
              <p:cNvSpPr txBox="1"/>
              <p:nvPr/>
            </p:nvSpPr>
            <p:spPr>
              <a:xfrm>
                <a:off x="4702507" y="1365538"/>
                <a:ext cx="105600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青少年教育</a:t>
                </a:r>
                <a:r>
                  <a:rPr lang="en-US" altLang="zh-CN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 </a:t>
                </a:r>
                <a:endParaRPr lang="en-US" altLang="zh-CN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54019" y="3139930"/>
              <a:ext cx="1264785" cy="1205126"/>
              <a:chOff x="4596462" y="2349926"/>
              <a:chExt cx="1264785" cy="1205126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2349926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7" name="TextBox 24"/>
              <p:cNvSpPr txBox="1"/>
              <p:nvPr/>
            </p:nvSpPr>
            <p:spPr>
              <a:xfrm>
                <a:off x="4666947" y="2645201"/>
                <a:ext cx="11588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年轻人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交流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48303" y="4388876"/>
              <a:ext cx="1270635" cy="1205126"/>
              <a:chOff x="4590746" y="3598872"/>
              <a:chExt cx="1270635" cy="120512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1" y="3598872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20" name="TextBox 27"/>
              <p:cNvSpPr txBox="1"/>
              <p:nvPr/>
            </p:nvSpPr>
            <p:spPr>
              <a:xfrm>
                <a:off x="4590746" y="3933517"/>
                <a:ext cx="12706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中老年人 传承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sp>
          <p:nvSpPr>
            <p:cNvPr id="21" name="TextBox 28"/>
            <p:cNvSpPr txBox="1"/>
            <p:nvPr/>
          </p:nvSpPr>
          <p:spPr>
            <a:xfrm>
              <a:off x="6407224" y="2161165"/>
              <a:ext cx="441083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677" y="603553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28"/>
          <p:cNvSpPr>
            <a:spLocks noGrp="1"/>
          </p:cNvSpPr>
          <p:nvPr>
            <p:ph type="title" idx="4294967295"/>
          </p:nvPr>
        </p:nvSpPr>
        <p:spPr>
          <a:xfrm>
            <a:off x="2678487" y="1039322"/>
            <a:ext cx="3722207" cy="528638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应用场景</a:t>
            </a:r>
            <a:endParaRPr lang="zh-CN" sz="3200" dirty="0">
              <a:ea typeface="微软简标宋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498590" y="4496435"/>
            <a:ext cx="826135" cy="17494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41260" y="61944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。。。。</a:t>
            </a:r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559146" y="4374064"/>
            <a:ext cx="679431" cy="648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1" cstate="email">
            <a:clrChange>
              <a:clrFrom>
                <a:srgbClr val="F4F0ED"/>
              </a:clrFrom>
              <a:clrTo>
                <a:srgbClr val="F4F0E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46722" y="3503033"/>
            <a:ext cx="4745278" cy="335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 bwMode="auto">
          <a:xfrm>
            <a:off x="1719983" y="590808"/>
            <a:ext cx="4238715" cy="1400176"/>
            <a:chOff x="-125096" y="-130176"/>
            <a:chExt cx="4238745" cy="140018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125096" y="-130176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2"/>
            <p:cNvSpPr>
              <a:spLocks noChangeArrowheads="1"/>
            </p:cNvSpPr>
            <p:nvPr/>
          </p:nvSpPr>
          <p:spPr bwMode="auto">
            <a:xfrm>
              <a:off x="1041815" y="354918"/>
              <a:ext cx="3071834" cy="534037"/>
            </a:xfrm>
            <a:prstGeom prst="rect">
              <a:avLst/>
            </a:prstGeom>
          </p:spPr>
          <p:txBody>
            <a:bodyPr vert="horz" rtlCol="0">
              <a:normAutofit lnSpcReduction="10000"/>
            </a:bodyPr>
            <a:lstStyle/>
            <a:p>
              <a:pPr lvl="0" algn="l">
                <a:lnSpc>
                  <a:spcPct val="90000"/>
                </a:lnSpc>
              </a:pPr>
              <a:r>
                <a:rPr lang="zh-CN" sz="3200" dirty="0">
                  <a:latin typeface="+mj-lt"/>
                  <a:ea typeface="微软简标宋" pitchFamily="2" charset="-122"/>
                  <a:cs typeface="+mj-cs"/>
                  <a:sym typeface="+mn-ea"/>
                </a:rPr>
                <a:t>商业模式</a:t>
              </a:r>
              <a:endParaRPr lang="zh-CN" sz="3200" dirty="0">
                <a:latin typeface="+mj-lt"/>
                <a:ea typeface="微软简标宋" pitchFamily="2" charset="-122"/>
                <a:cs typeface="+mj-cs"/>
                <a:sym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刘珂矣-半壶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2537" y="7753350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2561" y="30899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a typeface="微软简标宋" pitchFamily="2" charset="-122"/>
              </a:rPr>
              <a:t>谢谢欣赏</a:t>
            </a:r>
            <a:endParaRPr lang="zh-CN" altLang="en-US" sz="4800" dirty="0">
              <a:solidFill>
                <a:schemeClr val="bg1"/>
              </a:solidFill>
              <a:ea typeface="微软简标宋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6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/>
          <p:cNvPicPr>
            <a:picLocks noChangeAspect="1"/>
          </p:cNvPicPr>
          <p:nvPr/>
        </p:nvPicPr>
        <p:blipFill>
          <a:blip r:embed="rId1" cstate="email">
            <a:clrChange>
              <a:clrFrom>
                <a:srgbClr val="F4F0ED"/>
              </a:clrFrom>
              <a:clrTo>
                <a:srgbClr val="F4F0E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46722" y="3503033"/>
            <a:ext cx="4745278" cy="335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26"/>
          <p:cNvSpPr txBox="1">
            <a:spLocks noChangeArrowheads="1"/>
          </p:cNvSpPr>
          <p:nvPr/>
        </p:nvSpPr>
        <p:spPr bwMode="auto">
          <a:xfrm>
            <a:off x="1901676" y="2774149"/>
            <a:ext cx="65667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点击输入本栏的具体文字，简明扼要的说明分项内容，此为概念图解，请根据您的具体内容酌情修改。点击输入本栏的具体文字，简明扼要的说明分项内容，此为概念图解，请根据您的具体内容酌情修改。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  <a:latin typeface="隶书" panose="02010509060101010101" pitchFamily="49" charset="-122"/>
              <a:ea typeface="微软简中圆" pitchFamily="2" charset="-122"/>
            </a:endParaRPr>
          </a:p>
          <a:p>
            <a:pPr eaLnBrk="1" hangingPunct="1"/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1843808" y="1319153"/>
            <a:ext cx="4113620" cy="1400176"/>
            <a:chOff x="0" y="0"/>
            <a:chExt cx="4113649" cy="140018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1041815" y="354918"/>
              <a:ext cx="3071834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隶书" panose="02010509060101010101" pitchFamily="49" charset="-122"/>
                  <a:ea typeface="微软简标宋" pitchFamily="2" charset="-122"/>
                </a:rPr>
                <a:t>此处</a:t>
              </a:r>
              <a:r>
                <a:rPr lang="zh-CN" altLang="zh-CN" sz="2800" b="1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zh-CN" sz="2800" b="1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6" t="2462" r="4234" b="56307"/>
          <a:stretch>
            <a:fillRect/>
          </a:stretch>
        </p:blipFill>
        <p:spPr>
          <a:xfrm>
            <a:off x="4303682" y="0"/>
            <a:ext cx="3995224" cy="531814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495350" y="2659072"/>
            <a:ext cx="1635155" cy="15978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6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4963" y="2856205"/>
            <a:ext cx="1292662" cy="1287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ctr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微软简标宋" pitchFamily="2" charset="-122"/>
              </a:rPr>
              <a:t>贰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行楷" panose="02010800040101010101" pitchFamily="2" charset="-122"/>
              <a:ea typeface="微软简标宋" pitchFamily="2" charset="-122"/>
            </a:endParaRPr>
          </a:p>
        </p:txBody>
      </p:sp>
      <p:sp>
        <p:nvSpPr>
          <p:cNvPr id="12" name="矩形 23"/>
          <p:cNvSpPr>
            <a:spLocks noChangeArrowheads="1"/>
          </p:cNvSpPr>
          <p:nvPr/>
        </p:nvSpPr>
        <p:spPr bwMode="auto">
          <a:xfrm>
            <a:off x="3091513" y="5145946"/>
            <a:ext cx="6112417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latin typeface="楷体" panose="02010609060101010101" pitchFamily="49" charset="-122"/>
                <a:ea typeface="楷体" panose="02010609060101010101" pitchFamily="49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4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21775" y="1840094"/>
            <a:ext cx="1505578" cy="1589892"/>
            <a:chOff x="4638968" y="1085503"/>
            <a:chExt cx="1179771" cy="120512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968" y="1085503"/>
              <a:ext cx="1179771" cy="1205126"/>
            </a:xfrm>
            <a:prstGeom prst="rect">
              <a:avLst/>
            </a:prstGeom>
          </p:spPr>
        </p:pic>
        <p:sp>
          <p:nvSpPr>
            <p:cNvPr id="4" name="TextBox 20"/>
            <p:cNvSpPr txBox="1"/>
            <p:nvPr/>
          </p:nvSpPr>
          <p:spPr>
            <a:xfrm>
              <a:off x="4788024" y="1310351"/>
              <a:ext cx="864096" cy="536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壹</a:t>
              </a:r>
              <a:endParaRPr lang="zh-CN" altLang="en-US" sz="4000" b="1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721775" y="3315537"/>
            <a:ext cx="1505578" cy="1589892"/>
            <a:chOff x="4638968" y="2349926"/>
            <a:chExt cx="1179771" cy="12051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968" y="2349926"/>
              <a:ext cx="1179771" cy="1205126"/>
            </a:xfrm>
            <a:prstGeom prst="rect">
              <a:avLst/>
            </a:prstGeom>
          </p:spPr>
        </p:pic>
        <p:sp>
          <p:nvSpPr>
            <p:cNvPr id="7" name="TextBox 24"/>
            <p:cNvSpPr txBox="1"/>
            <p:nvPr/>
          </p:nvSpPr>
          <p:spPr>
            <a:xfrm>
              <a:off x="4796806" y="2575878"/>
              <a:ext cx="864096" cy="536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贰</a:t>
              </a:r>
              <a:endParaRPr lang="zh-CN" altLang="en-US" sz="4000" b="1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21774" y="4845843"/>
            <a:ext cx="1505578" cy="1589892"/>
            <a:chOff x="4638967" y="3598872"/>
            <a:chExt cx="1179771" cy="120512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967" y="3598872"/>
              <a:ext cx="1179771" cy="1205126"/>
            </a:xfrm>
            <a:prstGeom prst="rect">
              <a:avLst/>
            </a:prstGeom>
          </p:spPr>
        </p:pic>
        <p:sp>
          <p:nvSpPr>
            <p:cNvPr id="10" name="TextBox 27"/>
            <p:cNvSpPr txBox="1"/>
            <p:nvPr/>
          </p:nvSpPr>
          <p:spPr>
            <a:xfrm>
              <a:off x="4788024" y="3856815"/>
              <a:ext cx="864096" cy="536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叁</a:t>
              </a:r>
              <a:endParaRPr lang="zh-CN" altLang="en-US" sz="4000" b="1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sp>
        <p:nvSpPr>
          <p:cNvPr id="11" name="TextBox 28"/>
          <p:cNvSpPr txBox="1"/>
          <p:nvPr/>
        </p:nvSpPr>
        <p:spPr>
          <a:xfrm>
            <a:off x="3537272" y="2293890"/>
            <a:ext cx="452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kern="0" dirty="0"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</a:t>
            </a:r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3537272" y="3723822"/>
            <a:ext cx="452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kern="0" dirty="0"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</a:t>
            </a:r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3537272" y="5299639"/>
            <a:ext cx="452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kern="0" dirty="0"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</a:t>
            </a:r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802912" y="385055"/>
            <a:ext cx="4113620" cy="1400176"/>
            <a:chOff x="0" y="0"/>
            <a:chExt cx="4113649" cy="140018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2"/>
            <p:cNvSpPr txBox="1">
              <a:spLocks noChangeArrowheads="1"/>
            </p:cNvSpPr>
            <p:nvPr/>
          </p:nvSpPr>
          <p:spPr bwMode="auto">
            <a:xfrm>
              <a:off x="1041815" y="354918"/>
              <a:ext cx="3071834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隶书" panose="02010509060101010101" pitchFamily="49" charset="-122"/>
                  <a:ea typeface="微软简标宋" pitchFamily="2" charset="-122"/>
                </a:rPr>
                <a:t>此处</a:t>
              </a:r>
              <a:r>
                <a:rPr lang="zh-CN" altLang="zh-CN" sz="2800" b="1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zh-CN" sz="2800" b="1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pic>
        <p:nvPicPr>
          <p:cNvPr id="17" name="图片 16" descr="88303bd94b425f5906ef5595c1eb2b9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90" y="-68100"/>
            <a:ext cx="4110355" cy="73634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Thinkpad\Desktop\PNG\1_0008_图层-16-副本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95923" y="2766886"/>
            <a:ext cx="131026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hinkpad\Desktop\PNG\1_0008_图层-16-副本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8029">
            <a:off x="6373629" y="1718479"/>
            <a:ext cx="131026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hinkpad\Desktop\PNG\1_0008_图层-16-副本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34486">
            <a:off x="5002173" y="1571610"/>
            <a:ext cx="131026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/>
          <p:cNvSpPr txBox="1"/>
          <p:nvPr/>
        </p:nvSpPr>
        <p:spPr>
          <a:xfrm>
            <a:off x="1224768" y="2582555"/>
            <a:ext cx="3586129" cy="54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kern="0" spc="-15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algn="r"/>
            <a:r>
              <a:rPr lang="zh-CN" altLang="en-US" sz="1200" dirty="0"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</a:t>
            </a:r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3871785" y="5371016"/>
            <a:ext cx="4838007" cy="54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 kern="0" spc="-15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algn="ctr"/>
            <a:r>
              <a:rPr lang="zh-CN" altLang="en-US" sz="1200" b="0" dirty="0"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</a:t>
            </a:r>
            <a:endParaRPr lang="zh-CN" altLang="en-US" sz="1200" b="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7880891" y="2613362"/>
            <a:ext cx="3677885" cy="54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kern="0" spc="-15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200" dirty="0"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</a:t>
            </a:r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>
            <a:fillRect/>
          </a:stretch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文本框 45"/>
          <p:cNvSpPr txBox="1">
            <a:spLocks noChangeArrowheads="1"/>
          </p:cNvSpPr>
          <p:nvPr/>
        </p:nvSpPr>
        <p:spPr bwMode="auto">
          <a:xfrm>
            <a:off x="1881511" y="2118456"/>
            <a:ext cx="28806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zh-CN" sz="2400" dirty="0">
                <a:latin typeface="隶书" panose="02010509060101010101" pitchFamily="49" charset="-122"/>
                <a:ea typeface="微软简标宋" pitchFamily="2" charset="-122"/>
              </a:rPr>
              <a:t>添加标题</a:t>
            </a:r>
            <a:endParaRPr lang="zh-CN" altLang="zh-CN" sz="2400" dirty="0">
              <a:latin typeface="隶书" panose="02010509060101010101" pitchFamily="49" charset="-122"/>
              <a:ea typeface="微软简标宋" pitchFamily="2" charset="-122"/>
            </a:endParaRPr>
          </a:p>
        </p:txBody>
      </p:sp>
      <p:sp>
        <p:nvSpPr>
          <p:cNvPr id="15" name="文本框 45"/>
          <p:cNvSpPr txBox="1">
            <a:spLocks noChangeArrowheads="1"/>
          </p:cNvSpPr>
          <p:nvPr/>
        </p:nvSpPr>
        <p:spPr bwMode="auto">
          <a:xfrm>
            <a:off x="4099039" y="4818957"/>
            <a:ext cx="28806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zh-CN" sz="2400" dirty="0">
                <a:latin typeface="隶书" panose="02010509060101010101" pitchFamily="49" charset="-122"/>
                <a:ea typeface="微软简标宋" pitchFamily="2" charset="-122"/>
              </a:rPr>
              <a:t>添加标题</a:t>
            </a:r>
            <a:endParaRPr lang="zh-CN" altLang="zh-CN" sz="2400" dirty="0">
              <a:latin typeface="隶书" panose="02010509060101010101" pitchFamily="49" charset="-122"/>
              <a:ea typeface="微软简标宋" pitchFamily="2" charset="-122"/>
            </a:endParaRPr>
          </a:p>
        </p:txBody>
      </p:sp>
      <p:sp>
        <p:nvSpPr>
          <p:cNvPr id="16" name="文本框 45"/>
          <p:cNvSpPr txBox="1">
            <a:spLocks noChangeArrowheads="1"/>
          </p:cNvSpPr>
          <p:nvPr/>
        </p:nvSpPr>
        <p:spPr bwMode="auto">
          <a:xfrm>
            <a:off x="7929582" y="2077687"/>
            <a:ext cx="28806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latin typeface="隶书" panose="02010509060101010101" pitchFamily="49" charset="-122"/>
                <a:ea typeface="微软简标宋" pitchFamily="2" charset="-122"/>
              </a:rPr>
              <a:t>添加标题</a:t>
            </a:r>
            <a:endParaRPr lang="zh-CN" altLang="zh-CN" sz="2400" dirty="0">
              <a:latin typeface="隶书" panose="02010509060101010101" pitchFamily="49" charset="-122"/>
              <a:ea typeface="微软简标宋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1"/>
            <a:ext cx="12192000" cy="609599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589981" y="1279188"/>
            <a:ext cx="9255489" cy="3028884"/>
            <a:chOff x="1561406" y="1993563"/>
            <a:chExt cx="9255489" cy="3028884"/>
          </a:xfrm>
        </p:grpSpPr>
        <p:grpSp>
          <p:nvGrpSpPr>
            <p:cNvPr id="2" name="组合 1"/>
            <p:cNvGrpSpPr/>
            <p:nvPr/>
          </p:nvGrpSpPr>
          <p:grpSpPr>
            <a:xfrm>
              <a:off x="1786489" y="2001716"/>
              <a:ext cx="2383532" cy="2257425"/>
              <a:chOff x="1269157" y="1347614"/>
              <a:chExt cx="2383532" cy="225742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7664" y="1347614"/>
                <a:ext cx="2105025" cy="2257425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9157" y="1561605"/>
                <a:ext cx="1057275" cy="1028700"/>
              </a:xfrm>
              <a:prstGeom prst="rect">
                <a:avLst/>
              </a:prstGeom>
            </p:spPr>
          </p:pic>
          <p:sp>
            <p:nvSpPr>
              <p:cNvPr id="5" name="TextBox 27"/>
              <p:cNvSpPr txBox="1"/>
              <p:nvPr/>
            </p:nvSpPr>
            <p:spPr>
              <a:xfrm>
                <a:off x="1509762" y="1814345"/>
                <a:ext cx="5760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779443" y="1993564"/>
              <a:ext cx="2383532" cy="2257425"/>
              <a:chOff x="3779523" y="1339462"/>
              <a:chExt cx="2383532" cy="2257425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8030" y="1339462"/>
                <a:ext cx="2105025" cy="2257425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523" y="1553453"/>
                <a:ext cx="1057275" cy="1028700"/>
              </a:xfrm>
              <a:prstGeom prst="rect">
                <a:avLst/>
              </a:prstGeom>
            </p:spPr>
          </p:pic>
          <p:sp>
            <p:nvSpPr>
              <p:cNvPr id="9" name="TextBox 31"/>
              <p:cNvSpPr txBox="1"/>
              <p:nvPr/>
            </p:nvSpPr>
            <p:spPr>
              <a:xfrm>
                <a:off x="4020128" y="1806193"/>
                <a:ext cx="5760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830971" y="1993563"/>
              <a:ext cx="2383532" cy="2257425"/>
              <a:chOff x="6184234" y="1339461"/>
              <a:chExt cx="2383532" cy="2257425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741" y="1339461"/>
                <a:ext cx="2105025" cy="22574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234" y="1553452"/>
                <a:ext cx="1057275" cy="1028700"/>
              </a:xfrm>
              <a:prstGeom prst="rect">
                <a:avLst/>
              </a:prstGeom>
            </p:spPr>
          </p:pic>
          <p:sp>
            <p:nvSpPr>
              <p:cNvPr id="13" name="TextBox 35"/>
              <p:cNvSpPr txBox="1"/>
              <p:nvPr/>
            </p:nvSpPr>
            <p:spPr>
              <a:xfrm>
                <a:off x="6424839" y="1806192"/>
                <a:ext cx="5760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4" name="TextBox 36"/>
            <p:cNvSpPr txBox="1"/>
            <p:nvPr/>
          </p:nvSpPr>
          <p:spPr>
            <a:xfrm>
              <a:off x="2589090" y="2638449"/>
              <a:ext cx="11275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en-US" sz="28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sp>
          <p:nvSpPr>
            <p:cNvPr id="15" name="TextBox 37"/>
            <p:cNvSpPr txBox="1"/>
            <p:nvPr/>
          </p:nvSpPr>
          <p:spPr>
            <a:xfrm>
              <a:off x="5582044" y="2638449"/>
              <a:ext cx="11275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en-US" sz="28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sp>
          <p:nvSpPr>
            <p:cNvPr id="16" name="TextBox 38"/>
            <p:cNvSpPr txBox="1"/>
            <p:nvPr/>
          </p:nvSpPr>
          <p:spPr>
            <a:xfrm>
              <a:off x="8661416" y="2638448"/>
              <a:ext cx="11275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en-US" sz="28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sp>
          <p:nvSpPr>
            <p:cNvPr id="17" name="TextBox 39"/>
            <p:cNvSpPr txBox="1"/>
            <p:nvPr/>
          </p:nvSpPr>
          <p:spPr>
            <a:xfrm>
              <a:off x="1561406" y="4376116"/>
              <a:ext cx="2947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kern="0" dirty="0">
                  <a:latin typeface="隶书" panose="02010509060101010101" pitchFamily="49" charset="-122"/>
                  <a:ea typeface="微软简中圆" pitchFamily="2" charset="-122"/>
                </a:rPr>
                <a:t>点击输入本栏的具体文字，简明扼要的说明分项内容，此为概念图解，请根据您的具体内容酌情修改。</a:t>
              </a:r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  <p:sp>
          <p:nvSpPr>
            <p:cNvPr id="18" name="TextBox 40"/>
            <p:cNvSpPr txBox="1"/>
            <p:nvPr/>
          </p:nvSpPr>
          <p:spPr>
            <a:xfrm>
              <a:off x="4747448" y="4376116"/>
              <a:ext cx="2947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kern="0" dirty="0">
                  <a:latin typeface="隶书" panose="02010509060101010101" pitchFamily="49" charset="-122"/>
                  <a:ea typeface="微软简中圆" pitchFamily="2" charset="-122"/>
                </a:rPr>
                <a:t>点击输入本栏的具体文字，简明扼要的说明分项内容，此为概念图解，请根据您的具体内容酌情修改。</a:t>
              </a:r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  <p:sp>
          <p:nvSpPr>
            <p:cNvPr id="19" name="TextBox 41"/>
            <p:cNvSpPr txBox="1"/>
            <p:nvPr/>
          </p:nvSpPr>
          <p:spPr>
            <a:xfrm>
              <a:off x="7869316" y="4373634"/>
              <a:ext cx="2947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kern="0" dirty="0">
                  <a:latin typeface="隶书" panose="02010509060101010101" pitchFamily="49" charset="-122"/>
                  <a:ea typeface="微软简中圆" pitchFamily="2" charset="-122"/>
                </a:rPr>
                <a:t>点击输入本栏的具体文字，简明扼要的说明分项内容，此为概念图解，请根据您的具体内容酌情修改。</a:t>
              </a:r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709930"/>
            <a:ext cx="9432925" cy="53054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6" t="2462" r="4234" b="56307"/>
          <a:stretch>
            <a:fillRect/>
          </a:stretch>
        </p:blipFill>
        <p:spPr>
          <a:xfrm>
            <a:off x="4253348" y="0"/>
            <a:ext cx="3995224" cy="531814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445016" y="2659072"/>
            <a:ext cx="1635155" cy="15978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6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04629" y="2856205"/>
            <a:ext cx="1292662" cy="1287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ctr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微软简标宋" pitchFamily="2" charset="-122"/>
              </a:rPr>
              <a:t>叁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行楷" panose="02010800040101010101" pitchFamily="2" charset="-122"/>
              <a:ea typeface="微软简标宋" pitchFamily="2" charset="-122"/>
            </a:endParaRPr>
          </a:p>
        </p:txBody>
      </p:sp>
      <p:sp>
        <p:nvSpPr>
          <p:cNvPr id="12" name="矩形 23"/>
          <p:cNvSpPr>
            <a:spLocks noChangeArrowheads="1"/>
          </p:cNvSpPr>
          <p:nvPr/>
        </p:nvSpPr>
        <p:spPr bwMode="auto">
          <a:xfrm>
            <a:off x="3091513" y="5145946"/>
            <a:ext cx="6112417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latin typeface="楷体" panose="02010609060101010101" pitchFamily="49" charset="-122"/>
                <a:ea typeface="楷体" panose="02010609060101010101" pitchFamily="49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4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" y="2961314"/>
            <a:ext cx="3896686" cy="3896686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 bwMode="auto">
          <a:xfrm>
            <a:off x="3049257" y="571373"/>
            <a:ext cx="4113620" cy="1400176"/>
            <a:chOff x="0" y="0"/>
            <a:chExt cx="4113649" cy="1400182"/>
          </a:xfrm>
        </p:grpSpPr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Box 12"/>
            <p:cNvSpPr txBox="1">
              <a:spLocks noChangeArrowheads="1"/>
            </p:cNvSpPr>
            <p:nvPr/>
          </p:nvSpPr>
          <p:spPr bwMode="auto">
            <a:xfrm>
              <a:off x="1041815" y="354918"/>
              <a:ext cx="3071834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隶书" panose="02010509060101010101" pitchFamily="49" charset="-122"/>
                  <a:ea typeface="微软简标宋" pitchFamily="2" charset="-122"/>
                </a:rPr>
                <a:t>此处</a:t>
              </a:r>
              <a:r>
                <a:rPr lang="zh-CN" altLang="zh-CN" sz="2800" b="1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zh-CN" sz="2800" b="1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cxnSp>
        <p:nvCxnSpPr>
          <p:cNvPr id="66" name="AutoShape 15"/>
          <p:cNvCxnSpPr>
            <a:cxnSpLocks noChangeShapeType="1"/>
          </p:cNvCxnSpPr>
          <p:nvPr/>
        </p:nvCxnSpPr>
        <p:spPr bwMode="gray">
          <a:xfrm>
            <a:off x="4109363" y="2518911"/>
            <a:ext cx="4762" cy="6783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16"/>
          <p:cNvCxnSpPr>
            <a:cxnSpLocks noChangeShapeType="1"/>
          </p:cNvCxnSpPr>
          <p:nvPr/>
        </p:nvCxnSpPr>
        <p:spPr bwMode="gray">
          <a:xfrm>
            <a:off x="4109363" y="3646726"/>
            <a:ext cx="4762" cy="66921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Line 18"/>
          <p:cNvSpPr>
            <a:spLocks noChangeShapeType="1"/>
          </p:cNvSpPr>
          <p:nvPr/>
        </p:nvSpPr>
        <p:spPr bwMode="auto">
          <a:xfrm>
            <a:off x="4166513" y="2767036"/>
            <a:ext cx="5943600" cy="0"/>
          </a:xfrm>
          <a:prstGeom prst="line">
            <a:avLst/>
          </a:prstGeom>
          <a:ln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69" name="Line 19"/>
          <p:cNvSpPr>
            <a:spLocks noChangeShapeType="1"/>
          </p:cNvSpPr>
          <p:nvPr/>
        </p:nvSpPr>
        <p:spPr bwMode="auto">
          <a:xfrm>
            <a:off x="4166513" y="4011636"/>
            <a:ext cx="5943600" cy="0"/>
          </a:xfrm>
          <a:prstGeom prst="line">
            <a:avLst/>
          </a:prstGeom>
          <a:ln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0" name="Text Box 21"/>
          <p:cNvSpPr txBox="1">
            <a:spLocks noChangeArrowheads="1"/>
          </p:cNvSpPr>
          <p:nvPr/>
        </p:nvSpPr>
        <p:spPr bwMode="auto">
          <a:xfrm>
            <a:off x="5402689" y="1971549"/>
            <a:ext cx="2339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ea typeface="微软简中圆" pitchFamily="2" charset="-122"/>
              </a:rPr>
              <a:t>单击此处添加段落标题文字内容</a:t>
            </a:r>
            <a:endParaRPr lang="en-US" altLang="zh-CN" sz="1200" dirty="0">
              <a:ea typeface="微软简中圆" pitchFamily="2" charset="-122"/>
            </a:endParaRPr>
          </a:p>
          <a:p>
            <a:pPr algn="ctr"/>
            <a:r>
              <a:rPr lang="zh-CN" altLang="en-US" sz="1200" dirty="0">
                <a:ea typeface="微软简中圆" pitchFamily="2" charset="-122"/>
              </a:rPr>
              <a:t>单击此处添加段落标题文字内容</a:t>
            </a:r>
            <a:endParaRPr lang="en-US" altLang="zh-CN" sz="1200" dirty="0">
              <a:ea typeface="微软简中圆" pitchFamily="2" charset="-122"/>
            </a:endParaRPr>
          </a:p>
          <a:p>
            <a:pPr algn="ctr"/>
            <a:r>
              <a:rPr lang="zh-CN" altLang="en-US" sz="1200" dirty="0">
                <a:ea typeface="微软简中圆" pitchFamily="2" charset="-122"/>
              </a:rPr>
              <a:t>单击此处添加段落标题文字内容</a:t>
            </a:r>
            <a:endParaRPr lang="zh-CN" altLang="en-US" sz="1200" dirty="0">
              <a:ea typeface="微软简中圆" pitchFamily="2" charset="-122"/>
            </a:endParaRPr>
          </a:p>
        </p:txBody>
      </p:sp>
      <p:sp>
        <p:nvSpPr>
          <p:cNvPr id="71" name="Text Box 22"/>
          <p:cNvSpPr txBox="1">
            <a:spLocks noChangeArrowheads="1"/>
          </p:cNvSpPr>
          <p:nvPr/>
        </p:nvSpPr>
        <p:spPr bwMode="auto">
          <a:xfrm>
            <a:off x="5402690" y="3114549"/>
            <a:ext cx="2339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ea typeface="微软简中圆" pitchFamily="2" charset="-122"/>
              </a:rPr>
              <a:t>单击此处添加段落标题文字内容</a:t>
            </a:r>
            <a:endParaRPr lang="en-US" altLang="zh-CN" sz="1200" dirty="0">
              <a:ea typeface="微软简中圆" pitchFamily="2" charset="-122"/>
            </a:endParaRPr>
          </a:p>
          <a:p>
            <a:pPr algn="ctr"/>
            <a:r>
              <a:rPr lang="zh-CN" altLang="en-US" sz="1200" dirty="0">
                <a:ea typeface="微软简中圆" pitchFamily="2" charset="-122"/>
              </a:rPr>
              <a:t>单击此处添加段落标题文字内容</a:t>
            </a:r>
            <a:endParaRPr lang="en-US" altLang="zh-CN" sz="1200" dirty="0">
              <a:ea typeface="微软简中圆" pitchFamily="2" charset="-122"/>
            </a:endParaRPr>
          </a:p>
          <a:p>
            <a:pPr algn="ctr"/>
            <a:r>
              <a:rPr lang="zh-CN" altLang="en-US" sz="1200" dirty="0">
                <a:ea typeface="微软简中圆" pitchFamily="2" charset="-122"/>
              </a:rPr>
              <a:t>单击此处添加段落标题文字内容</a:t>
            </a:r>
            <a:endParaRPr lang="zh-CN" altLang="en-US" sz="1200" dirty="0">
              <a:ea typeface="微软简中圆" pitchFamily="2" charset="-122"/>
            </a:endParaRPr>
          </a:p>
        </p:txBody>
      </p:sp>
      <p:sp>
        <p:nvSpPr>
          <p:cNvPr id="72" name="Text Box 23"/>
          <p:cNvSpPr txBox="1">
            <a:spLocks noChangeArrowheads="1"/>
          </p:cNvSpPr>
          <p:nvPr/>
        </p:nvSpPr>
        <p:spPr bwMode="auto">
          <a:xfrm>
            <a:off x="5402690" y="4257549"/>
            <a:ext cx="2339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ea typeface="微软简中圆" pitchFamily="2" charset="-122"/>
              </a:rPr>
              <a:t>单击此处添加段落标题文字内容</a:t>
            </a:r>
            <a:endParaRPr lang="en-US" altLang="zh-CN" sz="1200" dirty="0">
              <a:ea typeface="微软简中圆" pitchFamily="2" charset="-122"/>
            </a:endParaRPr>
          </a:p>
          <a:p>
            <a:pPr algn="ctr"/>
            <a:r>
              <a:rPr lang="zh-CN" altLang="en-US" sz="1200" dirty="0">
                <a:ea typeface="微软简中圆" pitchFamily="2" charset="-122"/>
              </a:rPr>
              <a:t>单击此处添加段落标题文字内容</a:t>
            </a:r>
            <a:endParaRPr lang="en-US" altLang="zh-CN" sz="1200" dirty="0">
              <a:ea typeface="微软简中圆" pitchFamily="2" charset="-122"/>
            </a:endParaRPr>
          </a:p>
          <a:p>
            <a:pPr algn="ctr"/>
            <a:r>
              <a:rPr lang="zh-CN" altLang="en-US" sz="1200" dirty="0">
                <a:ea typeface="微软简中圆" pitchFamily="2" charset="-122"/>
              </a:rPr>
              <a:t>单击此处添加段落标题文字内容</a:t>
            </a:r>
            <a:endParaRPr lang="zh-CN" altLang="en-US" sz="1200" dirty="0">
              <a:ea typeface="微软简中圆" pitchFamily="2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141039" y="1971549"/>
            <a:ext cx="1973483" cy="734091"/>
            <a:chOff x="1347342" y="1376316"/>
            <a:chExt cx="1973483" cy="734091"/>
          </a:xfrm>
        </p:grpSpPr>
        <p:pic>
          <p:nvPicPr>
            <p:cNvPr id="74" name="Picture 2" descr="E:\水墨图表素材\图片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342" y="1376316"/>
              <a:ext cx="1973483" cy="73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 Box 26"/>
            <p:cNvSpPr txBox="1">
              <a:spLocks noChangeArrowheads="1"/>
            </p:cNvSpPr>
            <p:nvPr/>
          </p:nvSpPr>
          <p:spPr bwMode="auto">
            <a:xfrm>
              <a:off x="1965483" y="1479653"/>
              <a:ext cx="6527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ea typeface="微软简标宋" pitchFamily="2" charset="-122"/>
                </a:rPr>
                <a:t>2015</a:t>
              </a:r>
              <a:endParaRPr lang="en-US" altLang="zh-CN" b="1" dirty="0">
                <a:ea typeface="微软简标宋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141039" y="3108129"/>
            <a:ext cx="1973483" cy="1310086"/>
            <a:chOff x="1347342" y="2512896"/>
            <a:chExt cx="1973483" cy="1310086"/>
          </a:xfrm>
        </p:grpSpPr>
        <p:pic>
          <p:nvPicPr>
            <p:cNvPr id="77" name="Picture 2" descr="E:\水墨图表素材\图片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342" y="2512896"/>
              <a:ext cx="1973483" cy="73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 Box 27"/>
            <p:cNvSpPr txBox="1">
              <a:spLocks noChangeArrowheads="1"/>
            </p:cNvSpPr>
            <p:nvPr/>
          </p:nvSpPr>
          <p:spPr bwMode="auto">
            <a:xfrm>
              <a:off x="1965483" y="2622653"/>
              <a:ext cx="652743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ea typeface="微软简标宋" pitchFamily="2" charset="-122"/>
                </a:rPr>
                <a:t>2016</a:t>
              </a:r>
              <a:endParaRPr lang="en-US" altLang="zh-CN" b="1" dirty="0">
                <a:ea typeface="微软简标宋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141039" y="4233092"/>
            <a:ext cx="1973483" cy="734091"/>
            <a:chOff x="1347342" y="3637859"/>
            <a:chExt cx="1973483" cy="734091"/>
          </a:xfrm>
        </p:grpSpPr>
        <p:pic>
          <p:nvPicPr>
            <p:cNvPr id="80" name="Picture 2" descr="E:\水墨图表素材\图片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342" y="3637859"/>
              <a:ext cx="1973483" cy="73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 Box 28"/>
            <p:cNvSpPr txBox="1">
              <a:spLocks noChangeArrowheads="1"/>
            </p:cNvSpPr>
            <p:nvPr/>
          </p:nvSpPr>
          <p:spPr bwMode="auto">
            <a:xfrm>
              <a:off x="1965483" y="3765653"/>
              <a:ext cx="6527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ea typeface="微软简标宋" pitchFamily="2" charset="-122"/>
                </a:rPr>
                <a:t>2017</a:t>
              </a:r>
              <a:endParaRPr lang="en-US" altLang="zh-CN" b="1" dirty="0">
                <a:ea typeface="微软简标宋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/>
      <p:bldP spid="71" grpId="0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1"/>
          <a:stretch>
            <a:fillRect/>
          </a:stretch>
        </p:blipFill>
        <p:spPr>
          <a:xfrm>
            <a:off x="-1" y="0"/>
            <a:ext cx="3330429" cy="6858000"/>
          </a:xfrm>
          <a:prstGeom prst="rect">
            <a:avLst/>
          </a:prstGeom>
        </p:spPr>
      </p:pic>
      <p:sp>
        <p:nvSpPr>
          <p:cNvPr id="18" name="文本框 26"/>
          <p:cNvSpPr txBox="1">
            <a:spLocks noChangeArrowheads="1"/>
          </p:cNvSpPr>
          <p:nvPr/>
        </p:nvSpPr>
        <p:spPr bwMode="auto">
          <a:xfrm>
            <a:off x="4005983" y="3123739"/>
            <a:ext cx="65667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点击输入本栏的具体文字，简明扼要的说明分项内容，此为概念图解，请根据您的具体内容酌情修改。点击输入本栏的具体文字，简明扼要的说明分项内容，此为概念图解，请根据您的具体内容酌情修改。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  <a:latin typeface="隶书" panose="02010509060101010101" pitchFamily="49" charset="-122"/>
              <a:ea typeface="微软简中圆" pitchFamily="2" charset="-122"/>
            </a:endParaRPr>
          </a:p>
          <a:p>
            <a:pPr eaLnBrk="1" hangingPunct="1"/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4005983" y="1566803"/>
            <a:ext cx="4113620" cy="1400176"/>
            <a:chOff x="0" y="0"/>
            <a:chExt cx="4113649" cy="140018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2"/>
            <p:cNvSpPr txBox="1">
              <a:spLocks noChangeArrowheads="1"/>
            </p:cNvSpPr>
            <p:nvPr/>
          </p:nvSpPr>
          <p:spPr bwMode="auto">
            <a:xfrm>
              <a:off x="1041815" y="354918"/>
              <a:ext cx="3071834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隶书" panose="02010509060101010101" pitchFamily="49" charset="-122"/>
                  <a:ea typeface="微软简标宋" pitchFamily="2" charset="-122"/>
                </a:rPr>
                <a:t>此处</a:t>
              </a:r>
              <a:r>
                <a:rPr lang="zh-CN" altLang="zh-CN" sz="2800" b="1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zh-CN" sz="2800" b="1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9383"/>
            <a:ext cx="5030346" cy="1503131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 bwMode="auto">
          <a:xfrm>
            <a:off x="2117205" y="710141"/>
            <a:ext cx="4113620" cy="1400176"/>
            <a:chOff x="0" y="0"/>
            <a:chExt cx="4113649" cy="140018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12"/>
            <p:cNvSpPr txBox="1">
              <a:spLocks noChangeArrowheads="1"/>
            </p:cNvSpPr>
            <p:nvPr/>
          </p:nvSpPr>
          <p:spPr bwMode="auto">
            <a:xfrm>
              <a:off x="1041815" y="354918"/>
              <a:ext cx="3071834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隶书" panose="02010509060101010101" pitchFamily="49" charset="-122"/>
                  <a:ea typeface="微软简标宋" pitchFamily="2" charset="-122"/>
                </a:rPr>
                <a:t>此处</a:t>
              </a:r>
              <a:r>
                <a:rPr lang="zh-CN" altLang="zh-CN" sz="2800" b="1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zh-CN" sz="2800" b="1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2287383" y="3983763"/>
            <a:ext cx="183634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200" dirty="0">
                <a:ea typeface="微软简中圆" pitchFamily="2" charset="-122"/>
              </a:rPr>
              <a:t>在此输入文字内容</a:t>
            </a:r>
            <a:endParaRPr lang="zh-CN" altLang="en-US" sz="1200" dirty="0">
              <a:ea typeface="微软简中圆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sz="1200" dirty="0">
                <a:ea typeface="微软简中圆" pitchFamily="2" charset="-122"/>
              </a:rPr>
              <a:t>在此输入文字内容</a:t>
            </a:r>
            <a:endParaRPr lang="zh-CN" altLang="en-US" sz="1200" dirty="0">
              <a:ea typeface="微软简中圆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352440" y="2342955"/>
            <a:ext cx="1379553" cy="1458571"/>
            <a:chOff x="1185089" y="2083070"/>
            <a:chExt cx="1379553" cy="1458571"/>
          </a:xfrm>
        </p:grpSpPr>
        <p:pic>
          <p:nvPicPr>
            <p:cNvPr id="36" name="Picture 6" descr="E:\水墨图表素材\2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04201">
              <a:off x="1185089" y="2083070"/>
              <a:ext cx="1379553" cy="1458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 Box 30"/>
            <p:cNvSpPr txBox="1">
              <a:spLocks noChangeArrowheads="1"/>
            </p:cNvSpPr>
            <p:nvPr/>
          </p:nvSpPr>
          <p:spPr bwMode="auto">
            <a:xfrm>
              <a:off x="1416475" y="2537302"/>
              <a:ext cx="113048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500" dirty="0">
                  <a:ea typeface="微软简标宋" pitchFamily="2" charset="-122"/>
                </a:rPr>
                <a:t>在此输入文字内容</a:t>
              </a:r>
              <a:endParaRPr lang="zh-CN" altLang="en-US" sz="1500" dirty="0">
                <a:ea typeface="微软简标宋" pitchFamily="2" charset="-122"/>
              </a:endParaRPr>
            </a:p>
          </p:txBody>
        </p:sp>
      </p:grpSp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4201261" y="3983763"/>
            <a:ext cx="183634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200" dirty="0">
                <a:ea typeface="微软简中圆" pitchFamily="2" charset="-122"/>
              </a:rPr>
              <a:t>在此输入文字内容</a:t>
            </a:r>
            <a:endParaRPr lang="zh-CN" altLang="en-US" sz="1200" dirty="0">
              <a:ea typeface="微软简中圆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sz="1200" dirty="0">
                <a:ea typeface="微软简中圆" pitchFamily="2" charset="-122"/>
              </a:rPr>
              <a:t>在此输入文字内容</a:t>
            </a:r>
            <a:endParaRPr lang="zh-CN" altLang="en-US" sz="1200" dirty="0">
              <a:ea typeface="微软简中圆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266318" y="2342955"/>
            <a:ext cx="1421050" cy="1458571"/>
            <a:chOff x="1185089" y="2083070"/>
            <a:chExt cx="1421050" cy="1458571"/>
          </a:xfrm>
        </p:grpSpPr>
        <p:pic>
          <p:nvPicPr>
            <p:cNvPr id="40" name="Picture 6" descr="E:\水墨图表素材\2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04201">
              <a:off x="1185089" y="2083070"/>
              <a:ext cx="1379553" cy="1458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 Box 30"/>
            <p:cNvSpPr txBox="1">
              <a:spLocks noChangeArrowheads="1"/>
            </p:cNvSpPr>
            <p:nvPr/>
          </p:nvSpPr>
          <p:spPr bwMode="auto">
            <a:xfrm>
              <a:off x="1475656" y="2552406"/>
              <a:ext cx="113048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500" dirty="0">
                  <a:ea typeface="微软简标宋" pitchFamily="2" charset="-122"/>
                </a:rPr>
                <a:t>在此输入文字内容</a:t>
              </a:r>
              <a:endParaRPr lang="zh-CN" altLang="en-US" sz="1500" dirty="0">
                <a:ea typeface="微软简标宋" pitchFamily="2" charset="-122"/>
              </a:endParaRPr>
            </a:p>
          </p:txBody>
        </p:sp>
      </p:grpSp>
      <p:sp>
        <p:nvSpPr>
          <p:cNvPr id="42" name="Text Box 30"/>
          <p:cNvSpPr txBox="1">
            <a:spLocks noChangeArrowheads="1"/>
          </p:cNvSpPr>
          <p:nvPr/>
        </p:nvSpPr>
        <p:spPr bwMode="auto">
          <a:xfrm>
            <a:off x="6127601" y="3983763"/>
            <a:ext cx="183634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200" dirty="0">
                <a:ea typeface="微软简中圆" pitchFamily="2" charset="-122"/>
              </a:rPr>
              <a:t>在此输入文字内容</a:t>
            </a:r>
            <a:endParaRPr lang="zh-CN" altLang="en-US" sz="1200" dirty="0">
              <a:ea typeface="微软简中圆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sz="1200" dirty="0">
                <a:ea typeface="微软简中圆" pitchFamily="2" charset="-122"/>
              </a:rPr>
              <a:t>在此输入文字内容</a:t>
            </a:r>
            <a:endParaRPr lang="zh-CN" altLang="en-US" sz="1200" dirty="0">
              <a:ea typeface="微软简中圆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192658" y="2342955"/>
            <a:ext cx="1421050" cy="1458571"/>
            <a:chOff x="1185089" y="2083070"/>
            <a:chExt cx="1421050" cy="1458571"/>
          </a:xfrm>
        </p:grpSpPr>
        <p:pic>
          <p:nvPicPr>
            <p:cNvPr id="44" name="Picture 6" descr="E:\水墨图表素材\2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04201">
              <a:off x="1185089" y="2083070"/>
              <a:ext cx="1379553" cy="1458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1475656" y="2552406"/>
              <a:ext cx="113048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500" dirty="0">
                  <a:ea typeface="微软简标宋" pitchFamily="2" charset="-122"/>
                </a:rPr>
                <a:t>在此输入文字内容</a:t>
              </a:r>
              <a:endParaRPr lang="zh-CN" altLang="en-US" sz="1500" dirty="0">
                <a:ea typeface="微软简标宋" pitchFamily="2" charset="-122"/>
              </a:endParaRPr>
            </a:p>
          </p:txBody>
        </p:sp>
      </p:grpSp>
      <p:sp>
        <p:nvSpPr>
          <p:cNvPr id="46" name="Text Box 30"/>
          <p:cNvSpPr txBox="1">
            <a:spLocks noChangeArrowheads="1"/>
          </p:cNvSpPr>
          <p:nvPr/>
        </p:nvSpPr>
        <p:spPr bwMode="auto">
          <a:xfrm>
            <a:off x="8001266" y="3983763"/>
            <a:ext cx="183634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200" dirty="0">
                <a:ea typeface="微软简中圆" pitchFamily="2" charset="-122"/>
              </a:rPr>
              <a:t>在此输入文字内容</a:t>
            </a:r>
            <a:endParaRPr lang="zh-CN" altLang="en-US" sz="1200" dirty="0">
              <a:ea typeface="微软简中圆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sz="1200" dirty="0">
                <a:ea typeface="微软简中圆" pitchFamily="2" charset="-122"/>
              </a:rPr>
              <a:t>在此输入文字内容</a:t>
            </a:r>
            <a:endParaRPr lang="zh-CN" altLang="en-US" sz="1200" dirty="0">
              <a:ea typeface="微软简中圆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066323" y="2342955"/>
            <a:ext cx="1421050" cy="1458571"/>
            <a:chOff x="1185089" y="2083070"/>
            <a:chExt cx="1421050" cy="1458571"/>
          </a:xfrm>
        </p:grpSpPr>
        <p:pic>
          <p:nvPicPr>
            <p:cNvPr id="48" name="Picture 6" descr="E:\水墨图表素材\2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04201">
              <a:off x="1185089" y="2083070"/>
              <a:ext cx="1379553" cy="1458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 Box 30"/>
            <p:cNvSpPr txBox="1">
              <a:spLocks noChangeArrowheads="1"/>
            </p:cNvSpPr>
            <p:nvPr/>
          </p:nvSpPr>
          <p:spPr bwMode="auto">
            <a:xfrm>
              <a:off x="1475656" y="2552406"/>
              <a:ext cx="113048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500" dirty="0">
                  <a:ea typeface="微软简标宋" pitchFamily="2" charset="-122"/>
                </a:rPr>
                <a:t>在此输入文字内容</a:t>
              </a:r>
              <a:endParaRPr lang="zh-CN" altLang="en-US" sz="1500" dirty="0">
                <a:ea typeface="微软简标宋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42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8350" y="0"/>
            <a:ext cx="6343650" cy="6858000"/>
          </a:xfrm>
          <a:prstGeom prst="rect">
            <a:avLst/>
          </a:prstGeom>
        </p:spPr>
      </p:pic>
      <p:sp>
        <p:nvSpPr>
          <p:cNvPr id="31" name="文本框 26"/>
          <p:cNvSpPr txBox="1">
            <a:spLocks noChangeArrowheads="1"/>
          </p:cNvSpPr>
          <p:nvPr/>
        </p:nvSpPr>
        <p:spPr bwMode="auto">
          <a:xfrm>
            <a:off x="1653308" y="3085639"/>
            <a:ext cx="65667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点击输入本栏的具体文字，简明扼要的说明分项内容，此为概念图解，请根据您的具体内容酌情修改。点击输入本栏的具体文字，简明扼要的说明分项内容，此为概念图解，请根据您的具体内容酌情修改。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  <a:latin typeface="隶书" panose="02010509060101010101" pitchFamily="49" charset="-122"/>
              <a:ea typeface="微软简中圆" pitchFamily="2" charset="-122"/>
            </a:endParaRPr>
          </a:p>
          <a:p>
            <a:pPr eaLnBrk="1" hangingPunct="1"/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1653308" y="1528703"/>
            <a:ext cx="4113620" cy="1400176"/>
            <a:chOff x="0" y="0"/>
            <a:chExt cx="4113649" cy="140018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12"/>
            <p:cNvSpPr txBox="1">
              <a:spLocks noChangeArrowheads="1"/>
            </p:cNvSpPr>
            <p:nvPr/>
          </p:nvSpPr>
          <p:spPr bwMode="auto">
            <a:xfrm>
              <a:off x="1041815" y="354918"/>
              <a:ext cx="3071834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隶书" panose="02010509060101010101" pitchFamily="49" charset="-122"/>
                  <a:ea typeface="微软简标宋" pitchFamily="2" charset="-122"/>
                </a:rPr>
                <a:t>此处</a:t>
              </a:r>
              <a:r>
                <a:rPr lang="zh-CN" altLang="zh-CN" sz="2800" b="1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zh-CN" sz="2800" b="1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6" t="2462" r="4234" b="56307"/>
          <a:stretch>
            <a:fillRect/>
          </a:stretch>
        </p:blipFill>
        <p:spPr>
          <a:xfrm>
            <a:off x="4135902" y="125834"/>
            <a:ext cx="3995224" cy="531814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327570" y="2784906"/>
            <a:ext cx="1635155" cy="15978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6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87183" y="2982039"/>
            <a:ext cx="1292662" cy="1287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ctr"/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微软简标宋" pitchFamily="2" charset="-122"/>
              </a:rPr>
              <a:t>肆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行楷" panose="02010800040101010101" pitchFamily="2" charset="-122"/>
              <a:ea typeface="微软简标宋" pitchFamily="2" charset="-122"/>
            </a:endParaRPr>
          </a:p>
        </p:txBody>
      </p:sp>
      <p:sp>
        <p:nvSpPr>
          <p:cNvPr id="12" name="矩形 23"/>
          <p:cNvSpPr>
            <a:spLocks noChangeArrowheads="1"/>
          </p:cNvSpPr>
          <p:nvPr/>
        </p:nvSpPr>
        <p:spPr bwMode="auto">
          <a:xfrm>
            <a:off x="3091513" y="5145946"/>
            <a:ext cx="6112417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latin typeface="楷体" panose="02010609060101010101" pitchFamily="49" charset="-122"/>
                <a:ea typeface="楷体" panose="02010609060101010101" pitchFamily="49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4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26"/>
          <p:cNvSpPr txBox="1">
            <a:spLocks noChangeArrowheads="1"/>
          </p:cNvSpPr>
          <p:nvPr/>
        </p:nvSpPr>
        <p:spPr bwMode="auto">
          <a:xfrm>
            <a:off x="2481983" y="3181350"/>
            <a:ext cx="65667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点击输入本栏的具体文字，简明扼要的说明分项内容，此为概念图解，请根据您的具体内容酌情修改。点击输入本栏的具体文字，简明扼要的说明分项内容，此为概念图解，请根据您的具体内容酌情修改。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  <a:latin typeface="隶书" panose="02010509060101010101" pitchFamily="49" charset="-122"/>
              <a:ea typeface="微软简中圆" pitchFamily="2" charset="-122"/>
            </a:endParaRPr>
          </a:p>
          <a:p>
            <a:pPr eaLnBrk="1" hangingPunct="1"/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2481983" y="1624414"/>
            <a:ext cx="4113620" cy="1400176"/>
            <a:chOff x="0" y="0"/>
            <a:chExt cx="4113649" cy="140018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12"/>
            <p:cNvSpPr txBox="1">
              <a:spLocks noChangeArrowheads="1"/>
            </p:cNvSpPr>
            <p:nvPr/>
          </p:nvSpPr>
          <p:spPr bwMode="auto">
            <a:xfrm>
              <a:off x="1041815" y="354918"/>
              <a:ext cx="3071834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隶书" panose="02010509060101010101" pitchFamily="49" charset="-122"/>
                  <a:ea typeface="微软简标宋" pitchFamily="2" charset="-122"/>
                </a:rPr>
                <a:t>此处</a:t>
              </a:r>
              <a:r>
                <a:rPr lang="zh-CN" altLang="zh-CN" sz="2800" b="1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zh-CN" sz="2800" b="1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3" y="4886231"/>
            <a:ext cx="3502258" cy="16087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816" cy="3181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dministrator\Desktop\54544a3364fa6.png"/>
          <p:cNvPicPr>
            <a:picLocks noChangeAspect="1" noChangeArrowheads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2" t="40990" r="17995" b="19693"/>
          <a:stretch>
            <a:fillRect/>
          </a:stretch>
        </p:blipFill>
        <p:spPr bwMode="auto">
          <a:xfrm>
            <a:off x="8611051" y="1682745"/>
            <a:ext cx="2885624" cy="363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26"/>
          <p:cNvSpPr txBox="1">
            <a:spLocks noChangeArrowheads="1"/>
          </p:cNvSpPr>
          <p:nvPr/>
        </p:nvSpPr>
        <p:spPr bwMode="auto">
          <a:xfrm>
            <a:off x="1653308" y="3085639"/>
            <a:ext cx="65667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隶书" panose="02010509060101010101" pitchFamily="49" charset="-122"/>
                <a:ea typeface="微软简中圆" pitchFamily="2" charset="-122"/>
              </a:rPr>
              <a:t>点击输入本栏的具体文字，简明扼要的说明分项内容，此为概念图解，请根据您的具体内容酌情修改。点击输入本栏的具体文字，简明扼要的说明分项内容，此为概念图解，请根据您的具体内容酌情修改。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  <a:latin typeface="隶书" panose="02010509060101010101" pitchFamily="49" charset="-122"/>
              <a:ea typeface="微软简中圆" pitchFamily="2" charset="-122"/>
            </a:endParaRPr>
          </a:p>
          <a:p>
            <a:pPr eaLnBrk="1" hangingPunct="1"/>
            <a:endParaRPr lang="zh-CN" altLang="en-US" sz="1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1653308" y="1528703"/>
            <a:ext cx="4113620" cy="1400176"/>
            <a:chOff x="0" y="0"/>
            <a:chExt cx="4113649" cy="140018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12"/>
            <p:cNvSpPr txBox="1">
              <a:spLocks noChangeArrowheads="1"/>
            </p:cNvSpPr>
            <p:nvPr/>
          </p:nvSpPr>
          <p:spPr bwMode="auto">
            <a:xfrm>
              <a:off x="1041815" y="354918"/>
              <a:ext cx="3071834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隶书" panose="02010509060101010101" pitchFamily="49" charset="-122"/>
                  <a:ea typeface="微软简标宋" pitchFamily="2" charset="-122"/>
                </a:rPr>
                <a:t>此处</a:t>
              </a:r>
              <a:r>
                <a:rPr lang="zh-CN" altLang="zh-CN" sz="2800" b="1" dirty="0">
                  <a:latin typeface="隶书" panose="02010509060101010101" pitchFamily="49" charset="-122"/>
                  <a:ea typeface="微软简标宋" pitchFamily="2" charset="-122"/>
                </a:rPr>
                <a:t>添加标题</a:t>
              </a:r>
              <a:endParaRPr lang="zh-CN" altLang="zh-CN" sz="2800" b="1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刘珂矣-半壶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2537" y="7753350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7920" y="2848610"/>
            <a:ext cx="24180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8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墨影</a:t>
            </a:r>
            <a:endParaRPr lang="zh-CN" altLang="en-US" sz="88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522033" y="1725510"/>
            <a:ext cx="9394621" cy="4917518"/>
            <a:chOff x="1043607" y="1131590"/>
            <a:chExt cx="7219504" cy="3493740"/>
          </a:xfrm>
        </p:grpSpPr>
        <p:cxnSp>
          <p:nvCxnSpPr>
            <p:cNvPr id="2" name="直接连接符 1"/>
            <p:cNvCxnSpPr/>
            <p:nvPr/>
          </p:nvCxnSpPr>
          <p:spPr>
            <a:xfrm flipV="1">
              <a:off x="5292080" y="1993886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5292080" y="278777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5292080" y="2978988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347864" y="1948488"/>
              <a:ext cx="679431" cy="6952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347864" y="2859782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3347864" y="3075806"/>
              <a:ext cx="713927" cy="5760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109610" y="2078360"/>
              <a:ext cx="1085850" cy="1600200"/>
              <a:chOff x="4109610" y="2294384"/>
              <a:chExt cx="1085850" cy="16002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9610" y="2294384"/>
                <a:ext cx="1085850" cy="1600200"/>
              </a:xfrm>
              <a:prstGeom prst="rect">
                <a:avLst/>
              </a:prstGeom>
            </p:spPr>
          </p:pic>
          <p:sp>
            <p:nvSpPr>
              <p:cNvPr id="10" name="TextBox 16"/>
              <p:cNvSpPr txBox="1"/>
              <p:nvPr/>
            </p:nvSpPr>
            <p:spPr>
              <a:xfrm>
                <a:off x="4328498" y="2524992"/>
                <a:ext cx="648072" cy="983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隶书" panose="02010509060101010101" pitchFamily="49" charset="-122"/>
                    <a:ea typeface="微软简标宋" pitchFamily="2" charset="-122"/>
                  </a:rPr>
                  <a:t>墨影</a:t>
                </a:r>
                <a:r>
                  <a:rPr lang="en-US" altLang="zh-CN" sz="2800" b="1" dirty="0">
                    <a:latin typeface="隶书" panose="02010509060101010101" pitchFamily="49" charset="-122"/>
                    <a:ea typeface="微软简标宋" pitchFamily="2" charset="-122"/>
                  </a:rPr>
                  <a:t>app</a:t>
                </a:r>
                <a:endParaRPr lang="en-US" altLang="zh-CN" sz="2800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043608" y="1131590"/>
              <a:ext cx="2466975" cy="1333500"/>
              <a:chOff x="1043608" y="1347614"/>
              <a:chExt cx="2466975" cy="133350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8" y="1347614"/>
                <a:ext cx="2466975" cy="1333500"/>
              </a:xfrm>
              <a:prstGeom prst="rect">
                <a:avLst/>
              </a:prstGeom>
            </p:spPr>
          </p:pic>
          <p:sp>
            <p:nvSpPr>
              <p:cNvPr id="13" name="TextBox 19"/>
              <p:cNvSpPr txBox="1"/>
              <p:nvPr/>
            </p:nvSpPr>
            <p:spPr>
              <a:xfrm>
                <a:off x="1868064" y="1750832"/>
                <a:ext cx="1642434" cy="677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800" dirty="0">
                    <a:latin typeface="幼圆" panose="02010509060101010101" charset="-122"/>
                    <a:ea typeface="幼圆" panose="02010509060101010101" charset="-122"/>
                    <a:sym typeface="+mn-ea"/>
                  </a:rPr>
                  <a:t>创作</a:t>
                </a:r>
                <a:endParaRPr lang="zh-CN" altLang="en-US" sz="2800" dirty="0">
                  <a:latin typeface="幼圆" panose="02010509060101010101" charset="-122"/>
                  <a:ea typeface="幼圆" panose="02010509060101010101" charset="-122"/>
                  <a:sym typeface="+mn-ea"/>
                </a:endParaRPr>
              </a:p>
              <a:p>
                <a:pPr lvl="0" algn="l"/>
                <a:endParaRPr lang="zh-CN" altLang="en-US" sz="2800" dirty="0">
                  <a:latin typeface="幼圆" panose="02010509060101010101" charset="-122"/>
                  <a:ea typeface="幼圆" panose="02010509060101010101" charset="-122"/>
                  <a:sym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796136" y="1131590"/>
              <a:ext cx="2466975" cy="1333500"/>
              <a:chOff x="5796136" y="1347614"/>
              <a:chExt cx="2466975" cy="13335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6" y="1347614"/>
                <a:ext cx="2466975" cy="1333500"/>
              </a:xfrm>
              <a:prstGeom prst="rect">
                <a:avLst/>
              </a:prstGeom>
            </p:spPr>
          </p:pic>
          <p:sp>
            <p:nvSpPr>
              <p:cNvPr id="16" name="TextBox 22"/>
              <p:cNvSpPr txBox="1"/>
              <p:nvPr/>
            </p:nvSpPr>
            <p:spPr>
              <a:xfrm>
                <a:off x="6618512" y="1750738"/>
                <a:ext cx="1542482" cy="370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幼圆" panose="02010509060101010101" charset="-122"/>
                    <a:ea typeface="幼圆" panose="02010509060101010101" charset="-122"/>
                  </a:rPr>
                  <a:t>交流</a:t>
                </a:r>
                <a:endParaRPr lang="zh-CN" altLang="en-US" sz="2800" dirty="0"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43608" y="2211710"/>
              <a:ext cx="2466975" cy="1333500"/>
              <a:chOff x="1043608" y="2427734"/>
              <a:chExt cx="2466975" cy="1333500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8" y="2427734"/>
                <a:ext cx="2466975" cy="1333500"/>
              </a:xfrm>
              <a:prstGeom prst="rect">
                <a:avLst/>
              </a:prstGeom>
            </p:spPr>
          </p:pic>
          <p:sp>
            <p:nvSpPr>
              <p:cNvPr id="19" name="TextBox 26"/>
              <p:cNvSpPr txBox="1"/>
              <p:nvPr/>
            </p:nvSpPr>
            <p:spPr>
              <a:xfrm>
                <a:off x="1868064" y="2859871"/>
                <a:ext cx="1642434" cy="370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800" dirty="0">
                    <a:latin typeface="幼圆" panose="02010509060101010101" charset="-122"/>
                    <a:ea typeface="幼圆" panose="02010509060101010101" charset="-122"/>
                    <a:sym typeface="+mn-ea"/>
                  </a:rPr>
                  <a:t>商品</a:t>
                </a:r>
                <a:endParaRPr lang="zh-CN" altLang="en-US" sz="2800" dirty="0">
                  <a:latin typeface="幼圆" panose="02010509060101010101" charset="-122"/>
                  <a:ea typeface="幼圆" panose="02010509060101010101" charset="-122"/>
                  <a:sym typeface="+mn-ea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796136" y="2211710"/>
              <a:ext cx="2466975" cy="1333500"/>
              <a:chOff x="5796136" y="2427734"/>
              <a:chExt cx="2466975" cy="1333500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6" y="2427734"/>
                <a:ext cx="2466975" cy="1333500"/>
              </a:xfrm>
              <a:prstGeom prst="rect">
                <a:avLst/>
              </a:prstGeom>
            </p:spPr>
          </p:pic>
          <p:sp>
            <p:nvSpPr>
              <p:cNvPr id="22" name="TextBox 29"/>
              <p:cNvSpPr txBox="1"/>
              <p:nvPr/>
            </p:nvSpPr>
            <p:spPr>
              <a:xfrm>
                <a:off x="6618371" y="2787989"/>
                <a:ext cx="1553293" cy="370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800" dirty="0">
                    <a:latin typeface="幼圆" panose="02010509060101010101" charset="-122"/>
                    <a:ea typeface="幼圆" panose="02010509060101010101" charset="-122"/>
                    <a:sym typeface="+mn-ea"/>
                  </a:rPr>
                  <a:t>分享</a:t>
                </a:r>
                <a:endParaRPr lang="zh-CN" altLang="en-US" sz="2800" dirty="0">
                  <a:latin typeface="幼圆" panose="02010509060101010101" charset="-122"/>
                  <a:ea typeface="幼圆" panose="02010509060101010101" charset="-122"/>
                  <a:sym typeface="+mn-ea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043607" y="3291830"/>
              <a:ext cx="2466975" cy="1333500"/>
              <a:chOff x="1043607" y="3507854"/>
              <a:chExt cx="2466975" cy="1333500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7" y="3507854"/>
                <a:ext cx="2466975" cy="1333500"/>
              </a:xfrm>
              <a:prstGeom prst="rect">
                <a:avLst/>
              </a:prstGeom>
            </p:spPr>
          </p:pic>
          <p:sp>
            <p:nvSpPr>
              <p:cNvPr id="25" name="TextBox 32"/>
              <p:cNvSpPr txBox="1"/>
              <p:nvPr/>
            </p:nvSpPr>
            <p:spPr>
              <a:xfrm>
                <a:off x="1867805" y="3911631"/>
                <a:ext cx="716842" cy="370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800" dirty="0">
                    <a:latin typeface="幼圆" panose="02010509060101010101" charset="-122"/>
                    <a:ea typeface="幼圆" panose="02010509060101010101" charset="-122"/>
                    <a:sym typeface="+mn-ea"/>
                  </a:rPr>
                  <a:t>比赛</a:t>
                </a:r>
                <a:endParaRPr lang="zh-CN" altLang="en-US" sz="2800" dirty="0">
                  <a:latin typeface="幼圆" panose="02010509060101010101" charset="-122"/>
                  <a:ea typeface="幼圆" panose="02010509060101010101" charset="-122"/>
                  <a:sym typeface="+mn-ea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796136" y="3291830"/>
              <a:ext cx="2466975" cy="1333500"/>
              <a:chOff x="5796136" y="3507854"/>
              <a:chExt cx="2466975" cy="1333500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6" y="3507854"/>
                <a:ext cx="2466975" cy="1333500"/>
              </a:xfrm>
              <a:prstGeom prst="rect">
                <a:avLst/>
              </a:prstGeom>
            </p:spPr>
          </p:pic>
          <p:sp>
            <p:nvSpPr>
              <p:cNvPr id="28" name="TextBox 35"/>
              <p:cNvSpPr txBox="1"/>
              <p:nvPr/>
            </p:nvSpPr>
            <p:spPr>
              <a:xfrm>
                <a:off x="6618359" y="3894773"/>
                <a:ext cx="1589289" cy="370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800" dirty="0">
                    <a:latin typeface="幼圆" panose="02010509060101010101" charset="-122"/>
                    <a:ea typeface="幼圆" panose="02010509060101010101" charset="-122"/>
                    <a:sym typeface="+mn-ea"/>
                  </a:rPr>
                  <a:t>教育</a:t>
                </a:r>
                <a:endParaRPr lang="zh-CN" altLang="en-US" sz="2800" dirty="0">
                  <a:latin typeface="幼圆" panose="02010509060101010101" charset="-122"/>
                  <a:ea typeface="幼圆" panose="02010509060101010101" charset="-122"/>
                  <a:sym typeface="+mn-ea"/>
                </a:endParaRPr>
              </a:p>
            </p:txBody>
          </p:sp>
        </p:grpSp>
      </p:grp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5390" y="343926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itle 28"/>
          <p:cNvSpPr>
            <a:spLocks noGrp="1"/>
          </p:cNvSpPr>
          <p:nvPr>
            <p:ph type="title" idx="4294967295"/>
          </p:nvPr>
        </p:nvSpPr>
        <p:spPr>
          <a:xfrm>
            <a:off x="2712200" y="779695"/>
            <a:ext cx="3722207" cy="528638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ea typeface="微软简标宋" pitchFamily="2" charset="-122"/>
              </a:rPr>
              <a:t>项目概况</a:t>
            </a:r>
            <a:endParaRPr lang="zh-CN" altLang="en-US" sz="3200" dirty="0">
              <a:ea typeface="微软简标宋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76117" y="428610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28"/>
          <p:cNvSpPr>
            <a:spLocks noGrp="1"/>
          </p:cNvSpPr>
          <p:nvPr>
            <p:ph type="title" idx="4294967295"/>
          </p:nvPr>
        </p:nvSpPr>
        <p:spPr>
          <a:xfrm>
            <a:off x="2343150" y="864235"/>
            <a:ext cx="796988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我们为什么要开发这样一款</a:t>
            </a:r>
            <a:r>
              <a:rPr lang="en-US" altLang="zh-CN" sz="3200" dirty="0">
                <a:ea typeface="微软简标宋" pitchFamily="2" charset="-122"/>
              </a:rPr>
              <a:t>app?</a:t>
            </a:r>
            <a:endParaRPr lang="en-US" altLang="zh-CN" sz="3200" dirty="0">
              <a:ea typeface="微软简标宋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96162" y="2084861"/>
            <a:ext cx="1982759" cy="2613078"/>
            <a:chOff x="1496162" y="2084861"/>
            <a:chExt cx="1982759" cy="2613078"/>
          </a:xfrm>
        </p:grpSpPr>
        <p:sp>
          <p:nvSpPr>
            <p:cNvPr id="11" name="文本框 45"/>
            <p:cNvSpPr txBox="1">
              <a:spLocks noChangeArrowheads="1"/>
            </p:cNvSpPr>
            <p:nvPr/>
          </p:nvSpPr>
          <p:spPr bwMode="auto">
            <a:xfrm>
              <a:off x="1496162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项目背景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874" y="2084861"/>
              <a:ext cx="1934047" cy="2042354"/>
            </a:xfrm>
            <a:prstGeom prst="rect">
              <a:avLst/>
            </a:prstGeom>
          </p:spPr>
        </p:pic>
        <p:sp>
          <p:nvSpPr>
            <p:cNvPr id="21" name="文本框 20"/>
            <p:cNvSpPr txBox="1">
              <a:spLocks noChangeArrowheads="1"/>
            </p:cNvSpPr>
            <p:nvPr/>
          </p:nvSpPr>
          <p:spPr bwMode="auto">
            <a:xfrm>
              <a:off x="210952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壹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0994" y="2002369"/>
            <a:ext cx="1934047" cy="2695570"/>
            <a:chOff x="5160994" y="2002369"/>
            <a:chExt cx="1934047" cy="2695570"/>
          </a:xfrm>
        </p:grpSpPr>
        <p:sp>
          <p:nvSpPr>
            <p:cNvPr id="13" name="文本框 45"/>
            <p:cNvSpPr txBox="1">
              <a:spLocks noChangeArrowheads="1"/>
            </p:cNvSpPr>
            <p:nvPr/>
          </p:nvSpPr>
          <p:spPr bwMode="auto">
            <a:xfrm>
              <a:off x="5274017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市场概况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994" y="2002369"/>
              <a:ext cx="1934047" cy="2042354"/>
            </a:xfrm>
            <a:prstGeom prst="rect">
              <a:avLst/>
            </a:prstGeom>
          </p:spPr>
        </p:pic>
        <p:sp>
          <p:nvSpPr>
            <p:cNvPr id="22" name="文本框 21"/>
            <p:cNvSpPr txBox="1">
              <a:spLocks noChangeArrowheads="1"/>
            </p:cNvSpPr>
            <p:nvPr/>
          </p:nvSpPr>
          <p:spPr bwMode="auto">
            <a:xfrm>
              <a:off x="5782160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贰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114" y="1919877"/>
            <a:ext cx="1958333" cy="2801017"/>
            <a:chOff x="8777114" y="1919877"/>
            <a:chExt cx="1958333" cy="2801017"/>
          </a:xfrm>
        </p:grpSpPr>
        <p:sp>
          <p:nvSpPr>
            <p:cNvPr id="15" name="文本框 45"/>
            <p:cNvSpPr txBox="1">
              <a:spLocks noChangeArrowheads="1"/>
            </p:cNvSpPr>
            <p:nvPr/>
          </p:nvSpPr>
          <p:spPr bwMode="auto">
            <a:xfrm>
              <a:off x="8914423" y="4260519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社会痛点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114" y="1919877"/>
              <a:ext cx="1934047" cy="2042354"/>
            </a:xfrm>
            <a:prstGeom prst="rect">
              <a:avLst/>
            </a:prstGeom>
          </p:spPr>
        </p:pic>
        <p:sp>
          <p:nvSpPr>
            <p:cNvPr id="23" name="文本框 22"/>
            <p:cNvSpPr txBox="1">
              <a:spLocks noChangeArrowheads="1"/>
            </p:cNvSpPr>
            <p:nvPr/>
          </p:nvSpPr>
          <p:spPr bwMode="auto">
            <a:xfrm>
              <a:off x="934176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叁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663568" y="2774517"/>
            <a:ext cx="8682506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传统艺术的发展现状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文化创意产业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“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互联网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+”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时代下的水墨画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ea typeface="微软简标宋" pitchFamily="2" charset="-122"/>
              </a:rPr>
              <a:t>项目背景</a:t>
            </a:r>
            <a:endParaRPr lang="en-US" altLang="zh-CN" sz="3200" dirty="0">
              <a:ea typeface="微软简标宋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ea typeface="微软简标宋" pitchFamily="2" charset="-122"/>
              </a:rPr>
              <a:t>市场概况</a:t>
            </a:r>
            <a:endParaRPr lang="zh-CN" altLang="en-US" sz="3200" dirty="0">
              <a:ea typeface="微软简标宋" pitchFamily="2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-193675" y="209550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图表 2"/>
          <p:cNvGraphicFramePr/>
          <p:nvPr/>
        </p:nvGraphicFramePr>
        <p:xfrm>
          <a:off x="5846445" y="2095500"/>
          <a:ext cx="4859655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663568" y="2774517"/>
            <a:ext cx="8682506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普通人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绘画工具、绘画水平的限制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学习者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临摹作品少、交流平台少、寻名师指点难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画家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举办画展成本高、分享传播渠道少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水墨画爱好者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装裱画作、印制折扇衣服，成本高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厂商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水墨画及周边制品没有大规模的订单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社会痛点</a:t>
            </a:r>
            <a:endParaRPr lang="zh-CN" sz="3200" dirty="0">
              <a:ea typeface="微软简标宋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76117" y="428610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28"/>
          <p:cNvSpPr>
            <a:spLocks noGrp="1"/>
          </p:cNvSpPr>
          <p:nvPr>
            <p:ph type="title" idx="4294967295"/>
          </p:nvPr>
        </p:nvSpPr>
        <p:spPr>
          <a:xfrm>
            <a:off x="2343150" y="864235"/>
            <a:ext cx="796988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我们的</a:t>
            </a:r>
            <a:r>
              <a:rPr lang="en-US" altLang="zh-CN" sz="3200" dirty="0">
                <a:ea typeface="微软简标宋" pitchFamily="2" charset="-122"/>
              </a:rPr>
              <a:t>app</a:t>
            </a:r>
            <a:r>
              <a:rPr lang="zh-CN" sz="3200" dirty="0">
                <a:ea typeface="微软简标宋" pitchFamily="2" charset="-122"/>
              </a:rPr>
              <a:t>介绍</a:t>
            </a:r>
            <a:endParaRPr lang="zh-CN" sz="3200" dirty="0">
              <a:ea typeface="微软简标宋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96162" y="2084861"/>
            <a:ext cx="1982759" cy="2613078"/>
            <a:chOff x="1496162" y="2084861"/>
            <a:chExt cx="1982759" cy="2613078"/>
          </a:xfrm>
        </p:grpSpPr>
        <p:sp>
          <p:nvSpPr>
            <p:cNvPr id="11" name="文本框 45"/>
            <p:cNvSpPr txBox="1">
              <a:spLocks noChangeArrowheads="1"/>
            </p:cNvSpPr>
            <p:nvPr/>
          </p:nvSpPr>
          <p:spPr bwMode="auto">
            <a:xfrm>
              <a:off x="1496162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产品介绍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874" y="2084861"/>
              <a:ext cx="1934047" cy="2042354"/>
            </a:xfrm>
            <a:prstGeom prst="rect">
              <a:avLst/>
            </a:prstGeom>
          </p:spPr>
        </p:pic>
        <p:sp>
          <p:nvSpPr>
            <p:cNvPr id="21" name="文本框 20"/>
            <p:cNvSpPr txBox="1">
              <a:spLocks noChangeArrowheads="1"/>
            </p:cNvSpPr>
            <p:nvPr/>
          </p:nvSpPr>
          <p:spPr bwMode="auto">
            <a:xfrm>
              <a:off x="210952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壹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0994" y="2002369"/>
            <a:ext cx="1934047" cy="2695570"/>
            <a:chOff x="5160994" y="2002369"/>
            <a:chExt cx="1934047" cy="2695570"/>
          </a:xfrm>
        </p:grpSpPr>
        <p:sp>
          <p:nvSpPr>
            <p:cNvPr id="13" name="文本框 45"/>
            <p:cNvSpPr txBox="1">
              <a:spLocks noChangeArrowheads="1"/>
            </p:cNvSpPr>
            <p:nvPr/>
          </p:nvSpPr>
          <p:spPr bwMode="auto">
            <a:xfrm>
              <a:off x="5274017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应用场景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994" y="2002369"/>
              <a:ext cx="1934047" cy="2042354"/>
            </a:xfrm>
            <a:prstGeom prst="rect">
              <a:avLst/>
            </a:prstGeom>
          </p:spPr>
        </p:pic>
        <p:sp>
          <p:nvSpPr>
            <p:cNvPr id="22" name="文本框 21"/>
            <p:cNvSpPr txBox="1">
              <a:spLocks noChangeArrowheads="1"/>
            </p:cNvSpPr>
            <p:nvPr/>
          </p:nvSpPr>
          <p:spPr bwMode="auto">
            <a:xfrm>
              <a:off x="5782160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贰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114" y="1919877"/>
            <a:ext cx="1958333" cy="2801017"/>
            <a:chOff x="8777114" y="1919877"/>
            <a:chExt cx="1958333" cy="2801017"/>
          </a:xfrm>
        </p:grpSpPr>
        <p:sp>
          <p:nvSpPr>
            <p:cNvPr id="15" name="文本框 45"/>
            <p:cNvSpPr txBox="1">
              <a:spLocks noChangeArrowheads="1"/>
            </p:cNvSpPr>
            <p:nvPr/>
          </p:nvSpPr>
          <p:spPr bwMode="auto">
            <a:xfrm>
              <a:off x="8914423" y="4260519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商业模式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114" y="1919877"/>
              <a:ext cx="1934047" cy="2042354"/>
            </a:xfrm>
            <a:prstGeom prst="rect">
              <a:avLst/>
            </a:prstGeom>
          </p:spPr>
        </p:pic>
        <p:sp>
          <p:nvSpPr>
            <p:cNvPr id="23" name="文本框 22"/>
            <p:cNvSpPr txBox="1">
              <a:spLocks noChangeArrowheads="1"/>
            </p:cNvSpPr>
            <p:nvPr/>
          </p:nvSpPr>
          <p:spPr bwMode="auto">
            <a:xfrm>
              <a:off x="934176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叁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SLIDE_ID_2" val="{C992C905-97BC-463F-A6F9-2AD5FD723EF7}"/>
  <p:tag name="GENSWF_ADVANCE_TIME" val="5"/>
  <p:tag name="ISPRING_CUSTOM_TIMING_USED" val="1"/>
</p:tagLst>
</file>

<file path=ppt/tags/tag10.xml><?xml version="1.0" encoding="utf-8"?>
<p:tagLst xmlns:p="http://schemas.openxmlformats.org/presentationml/2006/main">
  <p:tag name="ISPRING_SLIDE_ID_2" val="{C410F5D7-5EFE-4E9E-B11C-B9B2C4D78078}"/>
  <p:tag name="GENSWF_ADVANCE_TIME" val="5"/>
  <p:tag name="ISPRING_CUSTOM_TIMING_USED" val="1"/>
</p:tagLst>
</file>

<file path=ppt/tags/tag11.xml><?xml version="1.0" encoding="utf-8"?>
<p:tagLst xmlns:p="http://schemas.openxmlformats.org/presentationml/2006/main">
  <p:tag name="ISPRING_SLIDE_ID_2" val="{7867B293-6DEA-4730-AE96-0A0EE27C0307}"/>
  <p:tag name="GENSWF_ADVANCE_TIME" val="5"/>
  <p:tag name="ISPRING_CUSTOM_TIMING_USED" val="1"/>
</p:tagLst>
</file>

<file path=ppt/tags/tag12.xml><?xml version="1.0" encoding="utf-8"?>
<p:tagLst xmlns:p="http://schemas.openxmlformats.org/presentationml/2006/main">
  <p:tag name="ISPRING_SLIDE_ID_2" val="{D1822590-820F-491C-BA8B-667E1EB3642E}"/>
  <p:tag name="GENSWF_ADVANCE_TIME" val="5"/>
  <p:tag name="ISPRING_CUSTOM_TIMING_USED" val="1"/>
</p:tagLst>
</file>

<file path=ppt/tags/tag13.xml><?xml version="1.0" encoding="utf-8"?>
<p:tagLst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14.xml><?xml version="1.0" encoding="utf-8"?>
<p:tagLst xmlns:p="http://schemas.openxmlformats.org/presentationml/2006/main">
  <p:tag name="ISPRING_SLIDE_ID_2" val="{6EFA38D2-BEBC-4CFE-824D-51015BF33F1C}"/>
  <p:tag name="GENSWF_ADVANCE_TIME" val="5"/>
  <p:tag name="ISPRING_CUSTOM_TIMING_USED" val="1"/>
</p:tagLst>
</file>

<file path=ppt/tags/tag2.xml><?xml version="1.0" encoding="utf-8"?>
<p:tagLst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3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4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5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6.xml><?xml version="1.0" encoding="utf-8"?>
<p:tagLst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7.xml><?xml version="1.0" encoding="utf-8"?>
<p:tagLst xmlns:p="http://schemas.openxmlformats.org/presentationml/2006/main">
  <p:tag name="ISPRING_SLIDE_ID_2" val="{F7B73FC6-3D84-47CC-8C32-436BB8FDCD85}"/>
  <p:tag name="GENSWF_ADVANCE_TIME" val="5.25"/>
  <p:tag name="ISPRING_CUSTOM_TIMING_USED" val="1"/>
</p:tagLst>
</file>

<file path=ppt/tags/tag8.xml><?xml version="1.0" encoding="utf-8"?>
<p:tagLst xmlns:p="http://schemas.openxmlformats.org/presentationml/2006/main">
  <p:tag name="ISPRING_SLIDE_ID_2" val="{DBA624E7-B635-4A67-A042-32AA9D11E662}"/>
  <p:tag name="GENSWF_ADVANCE_TIME" val="5"/>
  <p:tag name="ISPRING_CUSTOM_TIMING_USED" val="1"/>
</p:tagLst>
</file>

<file path=ppt/tags/tag9.xml><?xml version="1.0" encoding="utf-8"?>
<p:tagLst xmlns:p="http://schemas.openxmlformats.org/presentationml/2006/main">
  <p:tag name="ISPRING_SLIDE_ID_2" val="{DBA624E7-B635-4A67-A042-32AA9D11E662}"/>
  <p:tag name="GENSWF_ADVANCE_TIME" val="5"/>
  <p:tag name="ISPRING_CUSTOM_TIMING_USED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1610</Words>
  <Application>WPS 演示</Application>
  <PresentationFormat>自定义</PresentationFormat>
  <Paragraphs>235</Paragraphs>
  <Slides>27</Slides>
  <Notes>25</Notes>
  <HiddenSlides>0</HiddenSlides>
  <MMClips>3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9" baseType="lpstr">
      <vt:lpstr>Arial</vt:lpstr>
      <vt:lpstr>宋体</vt:lpstr>
      <vt:lpstr>Wingdings</vt:lpstr>
      <vt:lpstr>Roboto Black</vt:lpstr>
      <vt:lpstr>Roboto Medium</vt:lpstr>
      <vt:lpstr>Source Sans Pro</vt:lpstr>
      <vt:lpstr>华文行楷</vt:lpstr>
      <vt:lpstr>Calibri</vt:lpstr>
      <vt:lpstr>隶书</vt:lpstr>
      <vt:lpstr>微软简中圆</vt:lpstr>
      <vt:lpstr>微软简标宋</vt:lpstr>
      <vt:lpstr>等线</vt:lpstr>
      <vt:lpstr>楷体</vt:lpstr>
      <vt:lpstr>微软雅黑</vt:lpstr>
      <vt:lpstr/>
      <vt:lpstr>Arial Unicode MS</vt:lpstr>
      <vt:lpstr>Calibri Light</vt:lpstr>
      <vt:lpstr>Wide Latin</vt:lpstr>
      <vt:lpstr>Segoe Print</vt:lpstr>
      <vt:lpstr>华文隶书</vt:lpstr>
      <vt:lpstr>幼圆</vt:lpstr>
      <vt:lpstr>Office 主题</vt:lpstr>
      <vt:lpstr>PowerPoint 演示文稿</vt:lpstr>
      <vt:lpstr>PowerPoint 演示文稿</vt:lpstr>
      <vt:lpstr>PowerPoint 演示文稿</vt:lpstr>
      <vt:lpstr>项目概况</vt:lpstr>
      <vt:lpstr>单击编辑标题</vt:lpstr>
      <vt:lpstr>项目背景</vt:lpstr>
      <vt:lpstr>市场概况</vt:lpstr>
      <vt:lpstr>项目背景</vt:lpstr>
      <vt:lpstr>我们为什么要开发这样一款app?</vt:lpstr>
      <vt:lpstr>PowerPoint 演示文稿</vt:lpstr>
      <vt:lpstr>单击编辑标题</vt:lpstr>
      <vt:lpstr>应用场景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会毅重的甲鱼</cp:lastModifiedBy>
  <cp:revision>8</cp:revision>
  <dcterms:created xsi:type="dcterms:W3CDTF">2016-05-09T13:01:00Z</dcterms:created>
  <dcterms:modified xsi:type="dcterms:W3CDTF">2018-06-05T01:08:03Z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